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461" r:id="rId2"/>
    <p:sldId id="462" r:id="rId3"/>
    <p:sldId id="486" r:id="rId4"/>
    <p:sldId id="472" r:id="rId5"/>
    <p:sldId id="487" r:id="rId6"/>
    <p:sldId id="467" r:id="rId7"/>
    <p:sldId id="468" r:id="rId8"/>
    <p:sldId id="469" r:id="rId9"/>
    <p:sldId id="470" r:id="rId10"/>
    <p:sldId id="488" r:id="rId11"/>
    <p:sldId id="471" r:id="rId12"/>
    <p:sldId id="473" r:id="rId13"/>
    <p:sldId id="474" r:id="rId14"/>
    <p:sldId id="475" r:id="rId15"/>
    <p:sldId id="500" r:id="rId16"/>
    <p:sldId id="492" r:id="rId17"/>
    <p:sldId id="491" r:id="rId18"/>
    <p:sldId id="476" r:id="rId19"/>
    <p:sldId id="495" r:id="rId20"/>
    <p:sldId id="477" r:id="rId21"/>
    <p:sldId id="501" r:id="rId22"/>
    <p:sldId id="496" r:id="rId23"/>
    <p:sldId id="498" r:id="rId24"/>
    <p:sldId id="499" r:id="rId25"/>
    <p:sldId id="478" r:id="rId26"/>
    <p:sldId id="497" r:id="rId27"/>
    <p:sldId id="479" r:id="rId28"/>
    <p:sldId id="480" r:id="rId29"/>
    <p:sldId id="481" r:id="rId30"/>
    <p:sldId id="482" r:id="rId31"/>
    <p:sldId id="483" r:id="rId32"/>
    <p:sldId id="490" r:id="rId33"/>
    <p:sldId id="489" r:id="rId34"/>
    <p:sldId id="493" r:id="rId35"/>
    <p:sldId id="494" r:id="rId36"/>
    <p:sldId id="46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D9FA"/>
    <a:srgbClr val="A9D18E"/>
    <a:srgbClr val="D9D9D9"/>
    <a:srgbClr val="942092"/>
    <a:srgbClr val="8FAADD"/>
    <a:srgbClr val="F1A17B"/>
    <a:srgbClr val="FFDB97"/>
    <a:srgbClr val="9CBEE5"/>
    <a:srgbClr val="DEECF7"/>
    <a:srgbClr val="E3F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29" autoAdjust="0"/>
    <p:restoredTop sz="91837" autoAdjust="0"/>
  </p:normalViewPr>
  <p:slideViewPr>
    <p:cSldViewPr snapToGrid="0">
      <p:cViewPr varScale="1">
        <p:scale>
          <a:sx n="113" d="100"/>
          <a:sy n="113" d="100"/>
        </p:scale>
        <p:origin x="1624" y="16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09260-0DFA-4689-97F6-9E3AB5130734}" type="datetimeFigureOut">
              <a:rPr lang="zh-CN" altLang="en-US" smtClean="0"/>
              <a:t>2023/5/7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7134-6068-4F10-A427-1D6EBD41F317}" type="slidenum">
              <a:rPr lang="zh-CN" altLang="en-US" smtClean="0"/>
              <a:t>‹#›</a:t>
            </a:fld>
            <a:endParaRPr lang="zh-CN" altLang="en-US"/>
          </a:p>
        </p:txBody>
      </p:sp>
    </p:spTree>
    <p:extLst>
      <p:ext uri="{BB962C8B-B14F-4D97-AF65-F5344CB8AC3E}">
        <p14:creationId xmlns:p14="http://schemas.microsoft.com/office/powerpoint/2010/main" val="4077500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497134-6068-4F10-A427-1D6EBD41F317}" type="slidenum">
              <a:rPr lang="zh-CN" altLang="en-US" smtClean="0"/>
              <a:t>1</a:t>
            </a:fld>
            <a:endParaRPr lang="zh-CN" altLang="en-US"/>
          </a:p>
        </p:txBody>
      </p:sp>
    </p:spTree>
    <p:extLst>
      <p:ext uri="{BB962C8B-B14F-4D97-AF65-F5344CB8AC3E}">
        <p14:creationId xmlns:p14="http://schemas.microsoft.com/office/powerpoint/2010/main" val="2597776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10</a:t>
            </a:fld>
            <a:endParaRPr lang="zh-CN" altLang="en-US"/>
          </a:p>
        </p:txBody>
      </p:sp>
    </p:spTree>
    <p:extLst>
      <p:ext uri="{BB962C8B-B14F-4D97-AF65-F5344CB8AC3E}">
        <p14:creationId xmlns:p14="http://schemas.microsoft.com/office/powerpoint/2010/main" val="2965931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11</a:t>
            </a:fld>
            <a:endParaRPr lang="zh-CN" altLang="en-US"/>
          </a:p>
        </p:txBody>
      </p:sp>
    </p:spTree>
    <p:extLst>
      <p:ext uri="{BB962C8B-B14F-4D97-AF65-F5344CB8AC3E}">
        <p14:creationId xmlns:p14="http://schemas.microsoft.com/office/powerpoint/2010/main" val="2740669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497134-6068-4F10-A427-1D6EBD41F317}" type="slidenum">
              <a:rPr lang="zh-CN" altLang="en-US" smtClean="0"/>
              <a:t>12</a:t>
            </a:fld>
            <a:endParaRPr lang="zh-CN" altLang="en-US"/>
          </a:p>
        </p:txBody>
      </p:sp>
    </p:spTree>
    <p:extLst>
      <p:ext uri="{BB962C8B-B14F-4D97-AF65-F5344CB8AC3E}">
        <p14:creationId xmlns:p14="http://schemas.microsoft.com/office/powerpoint/2010/main" val="118165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13</a:t>
            </a:fld>
            <a:endParaRPr lang="zh-CN" altLang="en-US"/>
          </a:p>
        </p:txBody>
      </p:sp>
    </p:spTree>
    <p:extLst>
      <p:ext uri="{BB962C8B-B14F-4D97-AF65-F5344CB8AC3E}">
        <p14:creationId xmlns:p14="http://schemas.microsoft.com/office/powerpoint/2010/main" val="2197968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14</a:t>
            </a:fld>
            <a:endParaRPr lang="zh-CN" altLang="en-US"/>
          </a:p>
        </p:txBody>
      </p:sp>
    </p:spTree>
    <p:extLst>
      <p:ext uri="{BB962C8B-B14F-4D97-AF65-F5344CB8AC3E}">
        <p14:creationId xmlns:p14="http://schemas.microsoft.com/office/powerpoint/2010/main" val="3662969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15</a:t>
            </a:fld>
            <a:endParaRPr lang="zh-CN" altLang="en-US"/>
          </a:p>
        </p:txBody>
      </p:sp>
    </p:spTree>
    <p:extLst>
      <p:ext uri="{BB962C8B-B14F-4D97-AF65-F5344CB8AC3E}">
        <p14:creationId xmlns:p14="http://schemas.microsoft.com/office/powerpoint/2010/main" val="300844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问题：为什么不这样验证模型准确率：针对公开样本，计算推理结果正确率是否大于等于所声称的模型准确率</a:t>
            </a:r>
            <a:endParaRPr kumimoji="1" lang="en-US" altLang="zh-CN" dirty="0"/>
          </a:p>
          <a:p>
            <a:r>
              <a:rPr kumimoji="1" lang="zh-CN" altLang="en-US" dirty="0"/>
              <a:t>回答：因为在实际推理过程中，公开样本数量比较少，计算推理结果正确率都波动性大</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16</a:t>
            </a:fld>
            <a:endParaRPr lang="zh-CN" altLang="en-US"/>
          </a:p>
        </p:txBody>
      </p:sp>
    </p:spTree>
    <p:extLst>
      <p:ext uri="{BB962C8B-B14F-4D97-AF65-F5344CB8AC3E}">
        <p14:creationId xmlns:p14="http://schemas.microsoft.com/office/powerpoint/2010/main" val="1610899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17</a:t>
            </a:fld>
            <a:endParaRPr lang="zh-CN" altLang="en-US"/>
          </a:p>
        </p:txBody>
      </p:sp>
    </p:spTree>
    <p:extLst>
      <p:ext uri="{BB962C8B-B14F-4D97-AF65-F5344CB8AC3E}">
        <p14:creationId xmlns:p14="http://schemas.microsoft.com/office/powerpoint/2010/main" val="2822235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18</a:t>
            </a:fld>
            <a:endParaRPr lang="zh-CN" altLang="en-US"/>
          </a:p>
        </p:txBody>
      </p:sp>
    </p:spTree>
    <p:extLst>
      <p:ext uri="{BB962C8B-B14F-4D97-AF65-F5344CB8AC3E}">
        <p14:creationId xmlns:p14="http://schemas.microsoft.com/office/powerpoint/2010/main" val="378699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19</a:t>
            </a:fld>
            <a:endParaRPr lang="zh-CN" altLang="en-US"/>
          </a:p>
        </p:txBody>
      </p:sp>
    </p:spTree>
    <p:extLst>
      <p:ext uri="{BB962C8B-B14F-4D97-AF65-F5344CB8AC3E}">
        <p14:creationId xmlns:p14="http://schemas.microsoft.com/office/powerpoint/2010/main" val="701139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a:t>
            </a:fld>
            <a:endParaRPr lang="zh-CN" altLang="en-US"/>
          </a:p>
        </p:txBody>
      </p:sp>
    </p:spTree>
    <p:extLst>
      <p:ext uri="{BB962C8B-B14F-4D97-AF65-F5344CB8AC3E}">
        <p14:creationId xmlns:p14="http://schemas.microsoft.com/office/powerpoint/2010/main" val="2955458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20</a:t>
            </a:fld>
            <a:endParaRPr lang="zh-CN" altLang="en-US"/>
          </a:p>
        </p:txBody>
      </p:sp>
    </p:spTree>
    <p:extLst>
      <p:ext uri="{BB962C8B-B14F-4D97-AF65-F5344CB8AC3E}">
        <p14:creationId xmlns:p14="http://schemas.microsoft.com/office/powerpoint/2010/main" val="3521564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21</a:t>
            </a:fld>
            <a:endParaRPr lang="zh-CN" altLang="en-US"/>
          </a:p>
        </p:txBody>
      </p:sp>
    </p:spTree>
    <p:extLst>
      <p:ext uri="{BB962C8B-B14F-4D97-AF65-F5344CB8AC3E}">
        <p14:creationId xmlns:p14="http://schemas.microsoft.com/office/powerpoint/2010/main" val="603226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22</a:t>
            </a:fld>
            <a:endParaRPr lang="zh-CN" altLang="en-US"/>
          </a:p>
        </p:txBody>
      </p:sp>
    </p:spTree>
    <p:extLst>
      <p:ext uri="{BB962C8B-B14F-4D97-AF65-F5344CB8AC3E}">
        <p14:creationId xmlns:p14="http://schemas.microsoft.com/office/powerpoint/2010/main" val="3674999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23</a:t>
            </a:fld>
            <a:endParaRPr lang="zh-CN" altLang="en-US"/>
          </a:p>
        </p:txBody>
      </p:sp>
    </p:spTree>
    <p:extLst>
      <p:ext uri="{BB962C8B-B14F-4D97-AF65-F5344CB8AC3E}">
        <p14:creationId xmlns:p14="http://schemas.microsoft.com/office/powerpoint/2010/main" val="3537807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24</a:t>
            </a:fld>
            <a:endParaRPr lang="zh-CN" altLang="en-US"/>
          </a:p>
        </p:txBody>
      </p:sp>
    </p:spTree>
    <p:extLst>
      <p:ext uri="{BB962C8B-B14F-4D97-AF65-F5344CB8AC3E}">
        <p14:creationId xmlns:p14="http://schemas.microsoft.com/office/powerpoint/2010/main" val="3623517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25</a:t>
            </a:fld>
            <a:endParaRPr lang="zh-CN" altLang="en-US"/>
          </a:p>
        </p:txBody>
      </p:sp>
    </p:spTree>
    <p:extLst>
      <p:ext uri="{BB962C8B-B14F-4D97-AF65-F5344CB8AC3E}">
        <p14:creationId xmlns:p14="http://schemas.microsoft.com/office/powerpoint/2010/main" val="2537808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26</a:t>
            </a:fld>
            <a:endParaRPr lang="zh-CN" altLang="en-US"/>
          </a:p>
        </p:txBody>
      </p:sp>
    </p:spTree>
    <p:extLst>
      <p:ext uri="{BB962C8B-B14F-4D97-AF65-F5344CB8AC3E}">
        <p14:creationId xmlns:p14="http://schemas.microsoft.com/office/powerpoint/2010/main" val="316194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27</a:t>
            </a:fld>
            <a:endParaRPr lang="zh-CN" altLang="en-US"/>
          </a:p>
        </p:txBody>
      </p:sp>
    </p:spTree>
    <p:extLst>
      <p:ext uri="{BB962C8B-B14F-4D97-AF65-F5344CB8AC3E}">
        <p14:creationId xmlns:p14="http://schemas.microsoft.com/office/powerpoint/2010/main" val="1257155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28</a:t>
            </a:fld>
            <a:endParaRPr lang="zh-CN" altLang="en-US"/>
          </a:p>
        </p:txBody>
      </p:sp>
    </p:spTree>
    <p:extLst>
      <p:ext uri="{BB962C8B-B14F-4D97-AF65-F5344CB8AC3E}">
        <p14:creationId xmlns:p14="http://schemas.microsoft.com/office/powerpoint/2010/main" val="904715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29</a:t>
            </a:fld>
            <a:endParaRPr lang="zh-CN" altLang="en-US"/>
          </a:p>
        </p:txBody>
      </p:sp>
    </p:spTree>
    <p:extLst>
      <p:ext uri="{BB962C8B-B14F-4D97-AF65-F5344CB8AC3E}">
        <p14:creationId xmlns:p14="http://schemas.microsoft.com/office/powerpoint/2010/main" val="260439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3</a:t>
            </a:fld>
            <a:endParaRPr lang="zh-CN" altLang="en-US"/>
          </a:p>
        </p:txBody>
      </p:sp>
    </p:spTree>
    <p:extLst>
      <p:ext uri="{BB962C8B-B14F-4D97-AF65-F5344CB8AC3E}">
        <p14:creationId xmlns:p14="http://schemas.microsoft.com/office/powerpoint/2010/main" val="2684408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30</a:t>
            </a:fld>
            <a:endParaRPr lang="zh-CN" altLang="en-US"/>
          </a:p>
        </p:txBody>
      </p:sp>
    </p:spTree>
    <p:extLst>
      <p:ext uri="{BB962C8B-B14F-4D97-AF65-F5344CB8AC3E}">
        <p14:creationId xmlns:p14="http://schemas.microsoft.com/office/powerpoint/2010/main" val="2873921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31</a:t>
            </a:fld>
            <a:endParaRPr lang="zh-CN" altLang="en-US"/>
          </a:p>
        </p:txBody>
      </p:sp>
    </p:spTree>
    <p:extLst>
      <p:ext uri="{BB962C8B-B14F-4D97-AF65-F5344CB8AC3E}">
        <p14:creationId xmlns:p14="http://schemas.microsoft.com/office/powerpoint/2010/main" val="2193108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497134-6068-4F10-A427-1D6EBD41F317}" type="slidenum">
              <a:rPr lang="zh-CN" altLang="en-US" smtClean="0"/>
              <a:t>32</a:t>
            </a:fld>
            <a:endParaRPr lang="zh-CN" altLang="en-US"/>
          </a:p>
        </p:txBody>
      </p:sp>
    </p:spTree>
    <p:extLst>
      <p:ext uri="{BB962C8B-B14F-4D97-AF65-F5344CB8AC3E}">
        <p14:creationId xmlns:p14="http://schemas.microsoft.com/office/powerpoint/2010/main" val="3063599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用户欺诈问题，对查询样本的抽样检测</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33</a:t>
            </a:fld>
            <a:endParaRPr lang="zh-CN" altLang="en-US"/>
          </a:p>
        </p:txBody>
      </p:sp>
    </p:spTree>
    <p:extLst>
      <p:ext uri="{BB962C8B-B14F-4D97-AF65-F5344CB8AC3E}">
        <p14:creationId xmlns:p14="http://schemas.microsoft.com/office/powerpoint/2010/main" val="1519889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497134-6068-4F10-A427-1D6EBD41F317}" type="slidenum">
              <a:rPr lang="zh-CN" altLang="en-US" smtClean="0"/>
              <a:t>34</a:t>
            </a:fld>
            <a:endParaRPr lang="zh-CN" altLang="en-US"/>
          </a:p>
        </p:txBody>
      </p:sp>
    </p:spTree>
    <p:extLst>
      <p:ext uri="{BB962C8B-B14F-4D97-AF65-F5344CB8AC3E}">
        <p14:creationId xmlns:p14="http://schemas.microsoft.com/office/powerpoint/2010/main" val="2785604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497134-6068-4F10-A427-1D6EBD41F317}" type="slidenum">
              <a:rPr lang="zh-CN" altLang="en-US" smtClean="0"/>
              <a:t>35</a:t>
            </a:fld>
            <a:endParaRPr lang="zh-CN" altLang="en-US"/>
          </a:p>
        </p:txBody>
      </p:sp>
    </p:spTree>
    <p:extLst>
      <p:ext uri="{BB962C8B-B14F-4D97-AF65-F5344CB8AC3E}">
        <p14:creationId xmlns:p14="http://schemas.microsoft.com/office/powerpoint/2010/main" val="393772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4</a:t>
            </a:fld>
            <a:endParaRPr lang="zh-CN" altLang="en-US"/>
          </a:p>
        </p:txBody>
      </p:sp>
    </p:spTree>
    <p:extLst>
      <p:ext uri="{BB962C8B-B14F-4D97-AF65-F5344CB8AC3E}">
        <p14:creationId xmlns:p14="http://schemas.microsoft.com/office/powerpoint/2010/main" val="408813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5</a:t>
            </a:fld>
            <a:endParaRPr lang="zh-CN" altLang="en-US"/>
          </a:p>
        </p:txBody>
      </p:sp>
    </p:spTree>
    <p:extLst>
      <p:ext uri="{BB962C8B-B14F-4D97-AF65-F5344CB8AC3E}">
        <p14:creationId xmlns:p14="http://schemas.microsoft.com/office/powerpoint/2010/main" val="2632282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6</a:t>
            </a:fld>
            <a:endParaRPr lang="zh-CN" altLang="en-US"/>
          </a:p>
        </p:txBody>
      </p:sp>
    </p:spTree>
    <p:extLst>
      <p:ext uri="{BB962C8B-B14F-4D97-AF65-F5344CB8AC3E}">
        <p14:creationId xmlns:p14="http://schemas.microsoft.com/office/powerpoint/2010/main" val="1257659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7</a:t>
            </a:fld>
            <a:endParaRPr lang="zh-CN" altLang="en-US"/>
          </a:p>
        </p:txBody>
      </p:sp>
    </p:spTree>
    <p:extLst>
      <p:ext uri="{BB962C8B-B14F-4D97-AF65-F5344CB8AC3E}">
        <p14:creationId xmlns:p14="http://schemas.microsoft.com/office/powerpoint/2010/main" val="240776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497134-6068-4F10-A427-1D6EBD41F317}" type="slidenum">
              <a:rPr lang="zh-CN" altLang="en-US" smtClean="0"/>
              <a:t>8</a:t>
            </a:fld>
            <a:endParaRPr lang="zh-CN" altLang="en-US"/>
          </a:p>
        </p:txBody>
      </p:sp>
    </p:spTree>
    <p:extLst>
      <p:ext uri="{BB962C8B-B14F-4D97-AF65-F5344CB8AC3E}">
        <p14:creationId xmlns:p14="http://schemas.microsoft.com/office/powerpoint/2010/main" val="407939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效果</a:t>
            </a:r>
          </a:p>
        </p:txBody>
      </p:sp>
      <p:sp>
        <p:nvSpPr>
          <p:cNvPr id="4" name="灯片编号占位符 3"/>
          <p:cNvSpPr>
            <a:spLocks noGrp="1"/>
          </p:cNvSpPr>
          <p:nvPr>
            <p:ph type="sldNum" sz="quarter" idx="5"/>
          </p:nvPr>
        </p:nvSpPr>
        <p:spPr/>
        <p:txBody>
          <a:bodyPr/>
          <a:lstStyle/>
          <a:p>
            <a:fld id="{8F497134-6068-4F10-A427-1D6EBD41F317}" type="slidenum">
              <a:rPr lang="zh-CN" altLang="en-US" smtClean="0"/>
              <a:t>9</a:t>
            </a:fld>
            <a:endParaRPr lang="zh-CN" altLang="en-US"/>
          </a:p>
        </p:txBody>
      </p:sp>
    </p:spTree>
    <p:extLst>
      <p:ext uri="{BB962C8B-B14F-4D97-AF65-F5344CB8AC3E}">
        <p14:creationId xmlns:p14="http://schemas.microsoft.com/office/powerpoint/2010/main" val="3535605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34" name="图片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2835" y="771703"/>
            <a:ext cx="4846330" cy="893066"/>
          </a:xfrm>
          <a:prstGeom prst="rect">
            <a:avLst/>
          </a:prstGeom>
        </p:spPr>
      </p:pic>
      <p:sp>
        <p:nvSpPr>
          <p:cNvPr id="37" name="矩形 36"/>
          <p:cNvSpPr/>
          <p:nvPr userDrawn="1"/>
        </p:nvSpPr>
        <p:spPr>
          <a:xfrm>
            <a:off x="0" y="0"/>
            <a:ext cx="1800000" cy="18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userDrawn="1"/>
        </p:nvSpPr>
        <p:spPr>
          <a:xfrm>
            <a:off x="1800000" y="0"/>
            <a:ext cx="6480000" cy="180000"/>
          </a:xfrm>
          <a:prstGeom prst="rect">
            <a:avLst/>
          </a:prstGeom>
          <a:solidFill>
            <a:srgbClr val="236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8280000" y="0"/>
            <a:ext cx="3912000" cy="18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0" y="6686550"/>
            <a:ext cx="12192000" cy="180000"/>
          </a:xfrm>
          <a:prstGeom prst="rect">
            <a:avLst/>
          </a:prstGeom>
          <a:solidFill>
            <a:srgbClr val="236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2332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8" name="矩形 7"/>
          <p:cNvSpPr/>
          <p:nvPr userDrawn="1"/>
        </p:nvSpPr>
        <p:spPr>
          <a:xfrm>
            <a:off x="0" y="0"/>
            <a:ext cx="1800000" cy="18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800000" y="0"/>
            <a:ext cx="6480000" cy="180000"/>
          </a:xfrm>
          <a:prstGeom prst="rect">
            <a:avLst/>
          </a:prstGeom>
          <a:solidFill>
            <a:srgbClr val="236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280000" y="0"/>
            <a:ext cx="3912000" cy="18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514905" y="486327"/>
            <a:ext cx="288000" cy="288000"/>
          </a:xfrm>
          <a:prstGeom prst="rect">
            <a:avLst/>
          </a:prstGeom>
          <a:solidFill>
            <a:srgbClr val="236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16312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8177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603581"/>
            <a:ext cx="12191999" cy="1504386"/>
          </a:xfrm>
          <a:prstGeom prst="rect">
            <a:avLst/>
          </a:prstGeom>
        </p:spPr>
        <p:txBody>
          <a:bodyPr wrap="square">
            <a:spAutoFit/>
          </a:bodyPr>
          <a:lstStyle/>
          <a:p>
            <a:pPr algn="ctr">
              <a:lnSpc>
                <a:spcPct val="150000"/>
              </a:lnSpc>
            </a:pPr>
            <a:r>
              <a:rPr lang="zh-CN" altLang="en-US" sz="4000" b="1" dirty="0"/>
              <a:t>组会工作汇报：论文详细汇报</a:t>
            </a:r>
            <a:endParaRPr lang="en-US" altLang="zh-CN" sz="4000" b="1" dirty="0"/>
          </a:p>
          <a:p>
            <a:pPr algn="ctr">
              <a:lnSpc>
                <a:spcPct val="150000"/>
              </a:lnSpc>
            </a:pPr>
            <a:r>
              <a:rPr lang="en-US" altLang="zh-CN" sz="2400" b="1" dirty="0"/>
              <a:t>Fusion: Efficient and Secure Inference Resilient to Malicious Servers</a:t>
            </a:r>
          </a:p>
        </p:txBody>
      </p:sp>
      <p:grpSp>
        <p:nvGrpSpPr>
          <p:cNvPr id="4" name="组合 3"/>
          <p:cNvGrpSpPr/>
          <p:nvPr/>
        </p:nvGrpSpPr>
        <p:grpSpPr>
          <a:xfrm>
            <a:off x="5016248" y="4420390"/>
            <a:ext cx="2159518" cy="923155"/>
            <a:chOff x="5448592" y="5412260"/>
            <a:chExt cx="2159518" cy="923155"/>
          </a:xfrm>
        </p:grpSpPr>
        <p:sp>
          <p:nvSpPr>
            <p:cNvPr id="7" name="TextBox 6"/>
            <p:cNvSpPr txBox="1"/>
            <p:nvPr/>
          </p:nvSpPr>
          <p:spPr>
            <a:xfrm>
              <a:off x="6179554" y="5412260"/>
              <a:ext cx="697578"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dirty="0">
                  <a:solidFill>
                    <a:schemeClr val="tx1"/>
                  </a:solidFill>
                  <a:latin typeface="微软雅黑" panose="020B0503020204020204" pitchFamily="34" charset="-122"/>
                  <a:ea typeface="微软雅黑" panose="020B0503020204020204" pitchFamily="34" charset="-122"/>
                </a:rPr>
                <a:t>杨鹏</a:t>
              </a:r>
            </a:p>
          </p:txBody>
        </p:sp>
        <p:sp>
          <p:nvSpPr>
            <p:cNvPr id="8" name="TextBox 7"/>
            <p:cNvSpPr txBox="1"/>
            <p:nvPr/>
          </p:nvSpPr>
          <p:spPr>
            <a:xfrm>
              <a:off x="5448592" y="5935330"/>
              <a:ext cx="2159518" cy="400085"/>
            </a:xfrm>
            <a:prstGeom prst="rect">
              <a:avLst/>
            </a:prstGeom>
            <a:noFill/>
          </p:spPr>
          <p:txBody>
            <a:bodyPr wrap="none" lIns="91416" tIns="45708" rIns="91416" bIns="45708" rtlCol="0">
              <a:spAutoFit/>
            </a:bodyPr>
            <a:lstStyle/>
            <a:p>
              <a:pPr algn="ctr"/>
              <a:r>
                <a:rPr lang="en-US" altLang="zh-CN" sz="2000" dirty="0">
                  <a:latin typeface="微软雅黑" panose="020B0503020204020204" pitchFamily="34" charset="-122"/>
                  <a:ea typeface="微软雅黑" panose="020B0503020204020204" pitchFamily="34" charset="-122"/>
                </a:rPr>
                <a:t>2023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05</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06</a:t>
              </a:r>
              <a:r>
                <a:rPr lang="zh-CN" altLang="en-US" sz="2000" dirty="0">
                  <a:latin typeface="微软雅黑" panose="020B0503020204020204" pitchFamily="34" charset="-122"/>
                  <a:ea typeface="微软雅黑" panose="020B0503020204020204" pitchFamily="34" charset="-122"/>
                </a:rPr>
                <a:t>日</a:t>
              </a:r>
            </a:p>
          </p:txBody>
        </p:sp>
      </p:grpSp>
    </p:spTree>
    <p:extLst>
      <p:ext uri="{BB962C8B-B14F-4D97-AF65-F5344CB8AC3E}">
        <p14:creationId xmlns:p14="http://schemas.microsoft.com/office/powerpoint/2010/main" val="78241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E32FB2D7-804B-C308-4E2E-C0E689E0900D}"/>
              </a:ext>
            </a:extLst>
          </p:cNvPr>
          <p:cNvPicPr>
            <a:picLocks noChangeAspect="1"/>
          </p:cNvPicPr>
          <p:nvPr/>
        </p:nvPicPr>
        <p:blipFill>
          <a:blip r:embed="rId3"/>
          <a:stretch>
            <a:fillRect/>
          </a:stretch>
        </p:blipFill>
        <p:spPr>
          <a:xfrm>
            <a:off x="0" y="1052479"/>
            <a:ext cx="12189600" cy="5805521"/>
          </a:xfrm>
          <a:prstGeom prst="rect">
            <a:avLst/>
          </a:prstGeom>
        </p:spPr>
      </p:pic>
      <p:sp>
        <p:nvSpPr>
          <p:cNvPr id="4" name="文本框 3">
            <a:extLst>
              <a:ext uri="{FF2B5EF4-FFF2-40B4-BE49-F238E27FC236}">
                <a16:creationId xmlns:a16="http://schemas.microsoft.com/office/drawing/2014/main" id="{C2F9FC58-DC3A-740B-A400-4E1773177354}"/>
              </a:ext>
            </a:extLst>
          </p:cNvPr>
          <p:cNvSpPr txBox="1"/>
          <p:nvPr/>
        </p:nvSpPr>
        <p:spPr>
          <a:xfrm>
            <a:off x="5735781" y="1056478"/>
            <a:ext cx="6068291" cy="3269549"/>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sz="2000" dirty="0"/>
              <a:t>但是</a:t>
            </a:r>
            <a:r>
              <a:rPr kumimoji="1" lang="en-US" altLang="zh-CN" sz="2000" dirty="0"/>
              <a:t>Cut-and-Choose</a:t>
            </a:r>
            <a:r>
              <a:rPr kumimoji="1" lang="zh-CN" altLang="en-US" sz="2000" dirty="0"/>
              <a:t>方案不能直接用于本场景：</a:t>
            </a:r>
            <a:endParaRPr kumimoji="1" lang="en-US" altLang="zh-CN" sz="2000" dirty="0"/>
          </a:p>
          <a:p>
            <a:pPr marL="742950" lvl="1" indent="-285750">
              <a:lnSpc>
                <a:spcPct val="150000"/>
              </a:lnSpc>
              <a:buFont typeface="Wingdings" pitchFamily="2" charset="2"/>
              <a:buChar char="Ø"/>
            </a:pPr>
            <a:r>
              <a:rPr kumimoji="1" lang="en-US" altLang="zh-CN" sz="2000" dirty="0"/>
              <a:t>Cut-and-Choose </a:t>
            </a:r>
            <a:r>
              <a:rPr kumimoji="1" lang="zh-CN" altLang="en-US" sz="2000" dirty="0"/>
              <a:t>只保证正确性，不能验证模型准确率</a:t>
            </a:r>
            <a:endParaRPr kumimoji="1" lang="en-US" altLang="zh-CN" sz="2000" dirty="0"/>
          </a:p>
          <a:p>
            <a:pPr marL="742950" lvl="1" indent="-285750">
              <a:lnSpc>
                <a:spcPct val="150000"/>
              </a:lnSpc>
              <a:buFont typeface="Wingdings" pitchFamily="2" charset="2"/>
              <a:buChar char="Ø"/>
            </a:pPr>
            <a:r>
              <a:rPr kumimoji="1" lang="en-US" altLang="zh-CN" sz="2000" dirty="0"/>
              <a:t>Cut-and-Choose</a:t>
            </a:r>
            <a:r>
              <a:rPr kumimoji="1" lang="zh-CN" altLang="en-US" sz="2000" dirty="0"/>
              <a:t>需要“打开”电路进行验证（因为混淆电路本身不会泄露数据隐私），在我们的场景中不能“打开”数据或者中间计算值，这会违反隐私性</a:t>
            </a:r>
          </a:p>
        </p:txBody>
      </p:sp>
    </p:spTree>
    <p:extLst>
      <p:ext uri="{BB962C8B-B14F-4D97-AF65-F5344CB8AC3E}">
        <p14:creationId xmlns:p14="http://schemas.microsoft.com/office/powerpoint/2010/main" val="1885949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4A03C65A-414F-441A-E0F6-693CBFD05E6B}"/>
              </a:ext>
            </a:extLst>
          </p:cNvPr>
          <p:cNvPicPr>
            <a:picLocks noChangeAspect="1"/>
          </p:cNvPicPr>
          <p:nvPr/>
        </p:nvPicPr>
        <p:blipFill>
          <a:blip r:embed="rId3"/>
          <a:stretch>
            <a:fillRect/>
          </a:stretch>
        </p:blipFill>
        <p:spPr>
          <a:xfrm>
            <a:off x="2400" y="999745"/>
            <a:ext cx="12189600" cy="5858255"/>
          </a:xfrm>
          <a:prstGeom prst="rect">
            <a:avLst/>
          </a:prstGeom>
        </p:spPr>
      </p:pic>
    </p:spTree>
    <p:extLst>
      <p:ext uri="{BB962C8B-B14F-4D97-AF65-F5344CB8AC3E}">
        <p14:creationId xmlns:p14="http://schemas.microsoft.com/office/powerpoint/2010/main" val="272993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F46C53F2-1D97-AB2F-EB78-86F8F73AC01F}"/>
              </a:ext>
            </a:extLst>
          </p:cNvPr>
          <p:cNvPicPr>
            <a:picLocks noChangeAspect="1"/>
          </p:cNvPicPr>
          <p:nvPr/>
        </p:nvPicPr>
        <p:blipFill>
          <a:blip r:embed="rId3"/>
          <a:stretch>
            <a:fillRect/>
          </a:stretch>
        </p:blipFill>
        <p:spPr>
          <a:xfrm>
            <a:off x="0" y="990054"/>
            <a:ext cx="12189600" cy="5867946"/>
          </a:xfrm>
          <a:prstGeom prst="rect">
            <a:avLst/>
          </a:prstGeom>
        </p:spPr>
      </p:pic>
    </p:spTree>
    <p:extLst>
      <p:ext uri="{BB962C8B-B14F-4D97-AF65-F5344CB8AC3E}">
        <p14:creationId xmlns:p14="http://schemas.microsoft.com/office/powerpoint/2010/main" val="297042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C1E18966-C587-C0FD-477B-856FC0E5CB1A}"/>
              </a:ext>
            </a:extLst>
          </p:cNvPr>
          <p:cNvPicPr>
            <a:picLocks noChangeAspect="1"/>
          </p:cNvPicPr>
          <p:nvPr/>
        </p:nvPicPr>
        <p:blipFill>
          <a:blip r:embed="rId3"/>
          <a:stretch>
            <a:fillRect/>
          </a:stretch>
        </p:blipFill>
        <p:spPr>
          <a:xfrm>
            <a:off x="2400" y="1003785"/>
            <a:ext cx="12189600" cy="5854215"/>
          </a:xfrm>
          <a:prstGeom prst="rect">
            <a:avLst/>
          </a:prstGeom>
        </p:spPr>
      </p:pic>
    </p:spTree>
    <p:extLst>
      <p:ext uri="{BB962C8B-B14F-4D97-AF65-F5344CB8AC3E}">
        <p14:creationId xmlns:p14="http://schemas.microsoft.com/office/powerpoint/2010/main" val="389057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CE3F8B4C-EE0B-EBE4-BE4A-F69786393E3B}"/>
              </a:ext>
            </a:extLst>
          </p:cNvPr>
          <p:cNvPicPr>
            <a:picLocks noChangeAspect="1"/>
          </p:cNvPicPr>
          <p:nvPr/>
        </p:nvPicPr>
        <p:blipFill>
          <a:blip r:embed="rId3"/>
          <a:stretch>
            <a:fillRect/>
          </a:stretch>
        </p:blipFill>
        <p:spPr>
          <a:xfrm>
            <a:off x="2400" y="979258"/>
            <a:ext cx="12189600" cy="5878742"/>
          </a:xfrm>
          <a:prstGeom prst="rect">
            <a:avLst/>
          </a:prstGeom>
        </p:spPr>
      </p:pic>
      <p:sp>
        <p:nvSpPr>
          <p:cNvPr id="4" name="文本框 3">
            <a:extLst>
              <a:ext uri="{FF2B5EF4-FFF2-40B4-BE49-F238E27FC236}">
                <a16:creationId xmlns:a16="http://schemas.microsoft.com/office/drawing/2014/main" id="{36827AF6-AC03-76C6-86A0-0DF48DE68537}"/>
              </a:ext>
            </a:extLst>
          </p:cNvPr>
          <p:cNvSpPr txBox="1"/>
          <p:nvPr/>
        </p:nvSpPr>
        <p:spPr>
          <a:xfrm>
            <a:off x="3077674" y="4385056"/>
            <a:ext cx="3795540" cy="1135054"/>
          </a:xfrm>
          <a:prstGeom prst="rect">
            <a:avLst/>
          </a:prstGeom>
          <a:noFill/>
        </p:spPr>
        <p:txBody>
          <a:bodyPr wrap="square">
            <a:spAutoFit/>
          </a:bodyPr>
          <a:lstStyle/>
          <a:p>
            <a:pPr marL="11113" lvl="1">
              <a:lnSpc>
                <a:spcPct val="150000"/>
              </a:lnSpc>
            </a:pPr>
            <a:r>
              <a:rPr kumimoji="1" lang="zh-CN" altLang="en-US" sz="2400" dirty="0">
                <a:solidFill>
                  <a:srgbClr val="C00000"/>
                </a:solidFill>
              </a:rPr>
              <a:t>每个查询样本都复制</a:t>
            </a:r>
            <a:r>
              <a:rPr kumimoji="1" lang="en-US" altLang="zh-CN" sz="2400" dirty="0">
                <a:solidFill>
                  <a:srgbClr val="C00000"/>
                </a:solidFill>
              </a:rPr>
              <a:t>B</a:t>
            </a:r>
            <a:r>
              <a:rPr kumimoji="1" lang="zh-CN" altLang="en-US" sz="2400" dirty="0">
                <a:solidFill>
                  <a:srgbClr val="C00000"/>
                </a:solidFill>
              </a:rPr>
              <a:t>份</a:t>
            </a:r>
            <a:r>
              <a:rPr kumimoji="1" lang="zh-CN" altLang="en-US" sz="2400" dirty="0"/>
              <a:t>，共有</a:t>
            </a:r>
            <a:r>
              <a:rPr kumimoji="1" lang="en-US" altLang="zh-CN" sz="2400" dirty="0"/>
              <a:t>R</a:t>
            </a:r>
            <a:r>
              <a:rPr kumimoji="1" lang="zh-CN" altLang="en-US" sz="2400" dirty="0"/>
              <a:t>*</a:t>
            </a:r>
            <a:r>
              <a:rPr kumimoji="1" lang="en-US" altLang="zh-CN" sz="2400" dirty="0"/>
              <a:t>B</a:t>
            </a:r>
            <a:r>
              <a:rPr kumimoji="1" lang="zh-CN" altLang="en-US" sz="2400" dirty="0"/>
              <a:t>份</a:t>
            </a:r>
            <a:endParaRPr kumimoji="1" lang="en-US" altLang="zh-CN" sz="2400" dirty="0"/>
          </a:p>
        </p:txBody>
      </p:sp>
      <p:pic>
        <p:nvPicPr>
          <p:cNvPr id="5" name="图片 4">
            <a:extLst>
              <a:ext uri="{FF2B5EF4-FFF2-40B4-BE49-F238E27FC236}">
                <a16:creationId xmlns:a16="http://schemas.microsoft.com/office/drawing/2014/main" id="{8FEECC83-4CF7-C29A-26BC-A042E69E6773}"/>
              </a:ext>
            </a:extLst>
          </p:cNvPr>
          <p:cNvPicPr>
            <a:picLocks noChangeAspect="1"/>
          </p:cNvPicPr>
          <p:nvPr/>
        </p:nvPicPr>
        <p:blipFill rotWithShape="1">
          <a:blip r:embed="rId4"/>
          <a:srcRect b="71918"/>
          <a:stretch/>
        </p:blipFill>
        <p:spPr>
          <a:xfrm>
            <a:off x="3603265" y="3655124"/>
            <a:ext cx="2463800" cy="606301"/>
          </a:xfrm>
          <a:prstGeom prst="rect">
            <a:avLst/>
          </a:prstGeom>
        </p:spPr>
      </p:pic>
      <p:pic>
        <p:nvPicPr>
          <p:cNvPr id="6" name="图片 5">
            <a:extLst>
              <a:ext uri="{FF2B5EF4-FFF2-40B4-BE49-F238E27FC236}">
                <a16:creationId xmlns:a16="http://schemas.microsoft.com/office/drawing/2014/main" id="{05F21324-5E1A-70FC-1E06-DB6B6773DF68}"/>
              </a:ext>
            </a:extLst>
          </p:cNvPr>
          <p:cNvPicPr>
            <a:picLocks noChangeAspect="1"/>
          </p:cNvPicPr>
          <p:nvPr/>
        </p:nvPicPr>
        <p:blipFill rotWithShape="1">
          <a:blip r:embed="rId4"/>
          <a:srcRect t="71918"/>
          <a:stretch/>
        </p:blipFill>
        <p:spPr>
          <a:xfrm>
            <a:off x="7083490" y="3655124"/>
            <a:ext cx="2463800" cy="606302"/>
          </a:xfrm>
          <a:prstGeom prst="rect">
            <a:avLst/>
          </a:prstGeom>
        </p:spPr>
      </p:pic>
      <p:pic>
        <p:nvPicPr>
          <p:cNvPr id="7" name="图片 6">
            <a:extLst>
              <a:ext uri="{FF2B5EF4-FFF2-40B4-BE49-F238E27FC236}">
                <a16:creationId xmlns:a16="http://schemas.microsoft.com/office/drawing/2014/main" id="{46F127AE-60F8-4C16-3F07-443870B8656B}"/>
              </a:ext>
            </a:extLst>
          </p:cNvPr>
          <p:cNvPicPr>
            <a:picLocks noChangeAspect="1"/>
          </p:cNvPicPr>
          <p:nvPr/>
        </p:nvPicPr>
        <p:blipFill>
          <a:blip r:embed="rId5"/>
          <a:stretch>
            <a:fillRect/>
          </a:stretch>
        </p:blipFill>
        <p:spPr>
          <a:xfrm>
            <a:off x="8396460" y="4261425"/>
            <a:ext cx="3795540" cy="2517370"/>
          </a:xfrm>
          <a:prstGeom prst="rect">
            <a:avLst/>
          </a:prstGeom>
        </p:spPr>
      </p:pic>
    </p:spTree>
    <p:extLst>
      <p:ext uri="{BB962C8B-B14F-4D97-AF65-F5344CB8AC3E}">
        <p14:creationId xmlns:p14="http://schemas.microsoft.com/office/powerpoint/2010/main" val="33010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sp>
        <p:nvSpPr>
          <p:cNvPr id="9" name="文本框 8">
            <a:extLst>
              <a:ext uri="{FF2B5EF4-FFF2-40B4-BE49-F238E27FC236}">
                <a16:creationId xmlns:a16="http://schemas.microsoft.com/office/drawing/2014/main" id="{6979A6C2-A826-8B06-41BC-57BB7FFAC866}"/>
              </a:ext>
            </a:extLst>
          </p:cNvPr>
          <p:cNvSpPr txBox="1"/>
          <p:nvPr/>
        </p:nvSpPr>
        <p:spPr>
          <a:xfrm>
            <a:off x="519696" y="3972136"/>
            <a:ext cx="11455957" cy="1705403"/>
          </a:xfrm>
          <a:prstGeom prst="rect">
            <a:avLst/>
          </a:prstGeom>
          <a:noFill/>
        </p:spPr>
        <p:txBody>
          <a:bodyPr wrap="square">
            <a:spAutoFit/>
          </a:bodyPr>
          <a:lstStyle/>
          <a:p>
            <a:pPr>
              <a:lnSpc>
                <a:spcPct val="150000"/>
              </a:lnSpc>
            </a:pPr>
            <a:r>
              <a:rPr kumimoji="1" lang="zh-CN" altLang="en-US" sz="1800" dirty="0"/>
              <a:t>首先讨论安全性要求：在</a:t>
            </a:r>
            <a:r>
              <a:rPr kumimoji="1" lang="en-US" altLang="zh-CN" sz="1800" dirty="0"/>
              <a:t>Fusion</a:t>
            </a:r>
            <a:r>
              <a:rPr kumimoji="1" lang="zh-CN" altLang="en-US" sz="1800" dirty="0"/>
              <a:t>中，</a:t>
            </a:r>
            <a:r>
              <a:rPr kumimoji="1" lang="zh-CN" altLang="en-US" sz="1800" b="1" dirty="0"/>
              <a:t>用户是半诚实的</a:t>
            </a:r>
            <a:r>
              <a:rPr kumimoji="1" lang="zh-CN" altLang="en-US" sz="1800" dirty="0"/>
              <a:t>，遵守协议执行，但是</a:t>
            </a:r>
            <a:r>
              <a:rPr kumimoji="1" lang="zh-CN" altLang="en-US" sz="1800" b="1" dirty="0"/>
              <a:t>服务器是恶意的</a:t>
            </a:r>
            <a:r>
              <a:rPr kumimoji="1" lang="zh-CN" altLang="en-US" sz="1800" dirty="0"/>
              <a:t>，会执行恶意行为来破坏协议执行，但试图通过验证，下面来讨论服务器欺骗成功的事件，并计算其概率</a:t>
            </a:r>
            <a:endParaRPr kumimoji="1" lang="en-US" altLang="zh-CN" sz="1800" dirty="0"/>
          </a:p>
          <a:p>
            <a:pPr>
              <a:lnSpc>
                <a:spcPct val="150000"/>
              </a:lnSpc>
            </a:pPr>
            <a:r>
              <a:rPr kumimoji="1" lang="zh-CN" altLang="en-US" sz="1800" b="1" dirty="0"/>
              <a:t>（</a:t>
            </a:r>
            <a:r>
              <a:rPr kumimoji="1" lang="en-US" altLang="zh-CN" sz="1800" b="1" dirty="0"/>
              <a:t>1</a:t>
            </a:r>
            <a:r>
              <a:rPr kumimoji="1" lang="zh-CN" altLang="en-US" sz="1800" b="1" dirty="0"/>
              <a:t>）通过公开样本的准确率验证</a:t>
            </a:r>
            <a:r>
              <a:rPr kumimoji="1" lang="zh-CN" altLang="en-US" sz="1800" dirty="0"/>
              <a:t>：计算公开样本的准确率，其大于等于约定的模型准确率</a:t>
            </a:r>
            <a:endParaRPr kumimoji="1" lang="en-US" altLang="zh-CN" sz="1800" dirty="0"/>
          </a:p>
          <a:p>
            <a:pPr>
              <a:lnSpc>
                <a:spcPct val="150000"/>
              </a:lnSpc>
            </a:pPr>
            <a:r>
              <a:rPr kumimoji="1" lang="zh-CN" altLang="en-US" sz="1800" b="1" dirty="0"/>
              <a:t>（</a:t>
            </a:r>
            <a:r>
              <a:rPr kumimoji="1" lang="en-US" altLang="zh-CN" sz="1800" b="1" dirty="0"/>
              <a:t>2</a:t>
            </a:r>
            <a:r>
              <a:rPr kumimoji="1" lang="zh-CN" altLang="en-US" sz="1800" b="1" dirty="0"/>
              <a:t>）通过查询样本的一致性验证</a:t>
            </a:r>
            <a:r>
              <a:rPr kumimoji="1" lang="zh-CN" altLang="en-US" sz="1800" dirty="0"/>
              <a:t>：查询样本的各个副本的推理结果是一致的，但该结果是不正确的</a:t>
            </a:r>
            <a:endParaRPr kumimoji="1" lang="en-US" altLang="zh-CN" sz="18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C36875C-2872-57BF-4D23-D420894364D0}"/>
                  </a:ext>
                </a:extLst>
              </p:cNvPr>
              <p:cNvSpPr txBox="1"/>
              <p:nvPr/>
            </p:nvSpPr>
            <p:spPr>
              <a:xfrm>
                <a:off x="467069" y="1230681"/>
                <a:ext cx="11455958" cy="2598917"/>
              </a:xfrm>
              <a:prstGeom prst="rect">
                <a:avLst/>
              </a:prstGeom>
              <a:noFill/>
            </p:spPr>
            <p:txBody>
              <a:bodyPr wrap="square" rtlCol="0">
                <a:spAutoFit/>
              </a:bodyPr>
              <a:lstStyle/>
              <a:p>
                <a:pPr>
                  <a:lnSpc>
                    <a:spcPct val="150000"/>
                  </a:lnSpc>
                </a:pPr>
                <a:r>
                  <a:rPr kumimoji="1" lang="en-US" altLang="zh-CN" sz="2000" b="1" dirty="0"/>
                  <a:t>(1)</a:t>
                </a:r>
                <a:r>
                  <a:rPr kumimoji="1" lang="zh-CN" altLang="en-US" sz="2000" b="1" dirty="0"/>
                  <a:t> 混合数据集生成</a:t>
                </a:r>
                <a:endParaRPr kumimoji="1" lang="en-US" altLang="zh-CN" sz="2000" b="1" dirty="0"/>
              </a:p>
              <a:p>
                <a:pPr>
                  <a:lnSpc>
                    <a:spcPct val="150000"/>
                  </a:lnSpc>
                </a:pPr>
                <a:r>
                  <a:rPr kumimoji="1" lang="zh-CN" altLang="en-US" dirty="0"/>
                  <a:t>    给定查询样本数量 </a:t>
                </a:r>
                <a14:m>
                  <m:oMath xmlns:m="http://schemas.openxmlformats.org/officeDocument/2006/math">
                    <m:r>
                      <a:rPr kumimoji="1" lang="en-US" altLang="zh-CN" b="0" i="1" smtClean="0">
                        <a:latin typeface="Cambria Math" panose="02040503050406030204" pitchFamily="18" charset="0"/>
                      </a:rPr>
                      <m:t>𝑅</m:t>
                    </m:r>
                  </m:oMath>
                </a14:m>
                <a:r>
                  <a:rPr kumimoji="1" lang="zh-CN" altLang="en-US" dirty="0"/>
                  <a:t> ，如何选择查询样本复制数量 </a:t>
                </a:r>
                <a14:m>
                  <m:oMath xmlns:m="http://schemas.openxmlformats.org/officeDocument/2006/math">
                    <m:r>
                      <a:rPr kumimoji="1" lang="en-US" altLang="zh-CN" i="1">
                        <a:latin typeface="Cambria Math" panose="02040503050406030204" pitchFamily="18" charset="0"/>
                      </a:rPr>
                      <m:t>𝐵</m:t>
                    </m:r>
                  </m:oMath>
                </a14:m>
                <a:r>
                  <a:rPr kumimoji="1" lang="zh-CN" altLang="en-US" dirty="0"/>
                  <a:t> 和公开样本数量 </a:t>
                </a:r>
                <a14:m>
                  <m:oMath xmlns:m="http://schemas.openxmlformats.org/officeDocument/2006/math">
                    <m:r>
                      <a:rPr kumimoji="1" lang="en-US" altLang="zh-CN" i="1">
                        <a:latin typeface="Cambria Math" panose="02040503050406030204" pitchFamily="18" charset="0"/>
                      </a:rPr>
                      <m:t>𝑇</m:t>
                    </m:r>
                  </m:oMath>
                </a14:m>
                <a:r>
                  <a:rPr kumimoji="1" lang="zh-CN" altLang="en-US" dirty="0"/>
                  <a:t> 来满足下面两个要求：</a:t>
                </a:r>
                <a:endParaRPr kumimoji="1" lang="en-US" altLang="zh-CN" dirty="0"/>
              </a:p>
              <a:p>
                <a:pPr marL="742950" lvl="1" indent="-285750">
                  <a:lnSpc>
                    <a:spcPct val="150000"/>
                  </a:lnSpc>
                  <a:buFont typeface="Arial" panose="020B0604020202020204" pitchFamily="34" charset="0"/>
                  <a:buChar char="•"/>
                </a:pPr>
                <a:r>
                  <a:rPr kumimoji="1" lang="zh-CN" altLang="en-US" b="1" dirty="0"/>
                  <a:t>安全性要求</a:t>
                </a:r>
                <a:r>
                  <a:rPr kumimoji="1" lang="zh-CN" altLang="en-US" dirty="0"/>
                  <a:t>：服务不应该成功地欺骗客户端去相信 不正确的推理结果 或者 低质量模型得到推理结果。</a:t>
                </a:r>
                <a:r>
                  <a:rPr kumimoji="1" lang="en-US" altLang="zh-CN" dirty="0"/>
                  <a:t>Fusion</a:t>
                </a:r>
                <a:r>
                  <a:rPr kumimoji="1" lang="zh-CN" altLang="en-US" dirty="0"/>
                  <a:t>要求满足统计安全，</a:t>
                </a:r>
                <a:r>
                  <a:rPr kumimoji="1" lang="zh-CN" altLang="en-US" dirty="0">
                    <a:solidFill>
                      <a:schemeClr val="tx1"/>
                    </a:solidFill>
                  </a:rPr>
                  <a:t>要求服务器成功的概率</a:t>
                </a:r>
                <a14:m>
                  <m:oMath xmlns:m="http://schemas.openxmlformats.org/officeDocument/2006/math">
                    <m:sSub>
                      <m:sSubPr>
                        <m:ctrlPr>
                          <a:rPr kumimoji="1" lang="en-US" altLang="zh-CN" b="1" i="1" smtClean="0">
                            <a:solidFill>
                              <a:srgbClr val="C00000"/>
                            </a:solidFill>
                            <a:latin typeface="Cambria Math" panose="02040503050406030204" pitchFamily="18" charset="0"/>
                          </a:rPr>
                        </m:ctrlPr>
                      </m:sSubPr>
                      <m:e>
                        <m:r>
                          <a:rPr kumimoji="1" lang="en-US" altLang="zh-CN" b="1" i="0">
                            <a:solidFill>
                              <a:srgbClr val="C00000"/>
                            </a:solidFill>
                            <a:latin typeface="Cambria Math" panose="02040503050406030204" pitchFamily="18" charset="0"/>
                          </a:rPr>
                          <m:t>𝐏𝐫</m:t>
                        </m:r>
                      </m:e>
                      <m:sub>
                        <m:r>
                          <a:rPr kumimoji="1" lang="en-US" altLang="zh-CN" b="1" i="1">
                            <a:solidFill>
                              <a:srgbClr val="C00000"/>
                            </a:solidFill>
                            <a:latin typeface="Cambria Math" panose="02040503050406030204" pitchFamily="18" charset="0"/>
                          </a:rPr>
                          <m:t>𝒔</m:t>
                        </m:r>
                        <m:r>
                          <a:rPr kumimoji="1" lang="en-US" altLang="zh-CN" b="1" i="1" smtClean="0">
                            <a:solidFill>
                              <a:srgbClr val="C00000"/>
                            </a:solidFill>
                            <a:latin typeface="Cambria Math" panose="02040503050406030204" pitchFamily="18" charset="0"/>
                          </a:rPr>
                          <m:t>𝒖𝒄𝒄𝒆𝒔𝒔</m:t>
                        </m:r>
                      </m:sub>
                    </m:sSub>
                    <m:r>
                      <a:rPr kumimoji="1" lang="en-US" altLang="zh-CN" b="1" i="1" smtClean="0">
                        <a:solidFill>
                          <a:srgbClr val="C00000"/>
                        </a:solidFill>
                        <a:latin typeface="Cambria Math" panose="02040503050406030204" pitchFamily="18" charset="0"/>
                      </a:rPr>
                      <m:t>≤</m:t>
                    </m:r>
                    <m:sSup>
                      <m:sSupPr>
                        <m:ctrlPr>
                          <a:rPr kumimoji="1" lang="en-US" altLang="zh-CN" b="1" i="1" smtClean="0">
                            <a:solidFill>
                              <a:srgbClr val="C00000"/>
                            </a:solidFill>
                            <a:latin typeface="Cambria Math" panose="02040503050406030204" pitchFamily="18" charset="0"/>
                          </a:rPr>
                        </m:ctrlPr>
                      </m:sSupPr>
                      <m:e>
                        <m:r>
                          <a:rPr kumimoji="1" lang="en-US" altLang="zh-CN" b="1" i="1" smtClean="0">
                            <a:solidFill>
                              <a:srgbClr val="C00000"/>
                            </a:solidFill>
                            <a:latin typeface="Cambria Math" panose="02040503050406030204" pitchFamily="18" charset="0"/>
                          </a:rPr>
                          <m:t>𝟐</m:t>
                        </m:r>
                      </m:e>
                      <m:sup>
                        <m:r>
                          <a:rPr kumimoji="1" lang="en-US" altLang="zh-CN" b="1" i="1" smtClean="0">
                            <a:solidFill>
                              <a:srgbClr val="C00000"/>
                            </a:solidFill>
                            <a:latin typeface="Cambria Math" panose="02040503050406030204" pitchFamily="18" charset="0"/>
                          </a:rPr>
                          <m:t>−</m:t>
                        </m:r>
                        <m:r>
                          <a:rPr kumimoji="1" lang="en-US" altLang="zh-CN" b="1" i="1" smtClean="0">
                            <a:solidFill>
                              <a:srgbClr val="C00000"/>
                            </a:solidFill>
                            <a:latin typeface="Cambria Math" panose="02040503050406030204" pitchFamily="18" charset="0"/>
                          </a:rPr>
                          <m:t>𝝀</m:t>
                        </m:r>
                      </m:sup>
                    </m:sSup>
                  </m:oMath>
                </a14:m>
                <a:r>
                  <a:rPr kumimoji="1" lang="zh-CN" altLang="en-US" dirty="0">
                    <a:solidFill>
                      <a:schemeClr val="tx1"/>
                    </a:solidFill>
                  </a:rPr>
                  <a:t>，其中</a:t>
                </a:r>
                <a14:m>
                  <m:oMath xmlns:m="http://schemas.openxmlformats.org/officeDocument/2006/math">
                    <m:r>
                      <a:rPr kumimoji="1" lang="en-US" altLang="zh-CN" i="1">
                        <a:solidFill>
                          <a:schemeClr val="tx1"/>
                        </a:solidFill>
                        <a:latin typeface="Cambria Math" panose="02040503050406030204" pitchFamily="18" charset="0"/>
                      </a:rPr>
                      <m:t>𝜆</m:t>
                    </m:r>
                  </m:oMath>
                </a14:m>
                <a:r>
                  <a:rPr kumimoji="1" lang="zh-CN" altLang="en-US" dirty="0">
                    <a:solidFill>
                      <a:schemeClr val="tx1"/>
                    </a:solidFill>
                  </a:rPr>
                  <a:t>是统计安全参数</a:t>
                </a:r>
                <a:endParaRPr kumimoji="1" lang="en-US" altLang="zh-CN" dirty="0"/>
              </a:p>
              <a:p>
                <a:pPr marL="742950" lvl="1" indent="-285750">
                  <a:lnSpc>
                    <a:spcPct val="150000"/>
                  </a:lnSpc>
                  <a:buFont typeface="Arial" panose="020B0604020202020204" pitchFamily="34" charset="0"/>
                  <a:buChar char="•"/>
                </a:pPr>
                <a:r>
                  <a:rPr kumimoji="1" lang="zh-CN" altLang="en-US" b="1" dirty="0"/>
                  <a:t>性能开销要求：</a:t>
                </a:r>
                <a:r>
                  <a:rPr kumimoji="1" lang="zh-CN" altLang="en-US" dirty="0"/>
                  <a:t>在不影响安全性的情况下，查询样本复制数量 </a:t>
                </a:r>
                <a14:m>
                  <m:oMath xmlns:m="http://schemas.openxmlformats.org/officeDocument/2006/math">
                    <m:r>
                      <a:rPr kumimoji="1" lang="en-US" altLang="zh-CN" i="1">
                        <a:latin typeface="Cambria Math" panose="02040503050406030204" pitchFamily="18" charset="0"/>
                      </a:rPr>
                      <m:t>𝐵</m:t>
                    </m:r>
                  </m:oMath>
                </a14:m>
                <a:r>
                  <a:rPr kumimoji="1" lang="zh-CN" altLang="en-US" dirty="0"/>
                  <a:t> 和公开样本数量 </a:t>
                </a:r>
                <a14:m>
                  <m:oMath xmlns:m="http://schemas.openxmlformats.org/officeDocument/2006/math">
                    <m:r>
                      <a:rPr kumimoji="1" lang="en-US" altLang="zh-CN" i="1">
                        <a:latin typeface="Cambria Math" panose="02040503050406030204" pitchFamily="18" charset="0"/>
                      </a:rPr>
                      <m:t>𝑇</m:t>
                    </m:r>
                  </m:oMath>
                </a14:m>
                <a:r>
                  <a:rPr kumimoji="1" lang="zh-CN" altLang="en-US" dirty="0"/>
                  <a:t> 应该尽可能地小，因为计算开销和通信开销和</a:t>
                </a:r>
                <a14:m>
                  <m:oMath xmlns:m="http://schemas.openxmlformats.org/officeDocument/2006/math">
                    <m:r>
                      <a:rPr kumimoji="1" lang="en-US" altLang="zh-CN" i="1">
                        <a:latin typeface="Cambria Math" panose="02040503050406030204" pitchFamily="18" charset="0"/>
                      </a:rPr>
                      <m:t>𝐵</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oMath>
                </a14:m>
                <a:r>
                  <a:rPr kumimoji="1" lang="zh-CN" altLang="en-US" dirty="0"/>
                  <a:t>成正比 </a:t>
                </a:r>
              </a:p>
            </p:txBody>
          </p:sp>
        </mc:Choice>
        <mc:Fallback xmlns="">
          <p:sp>
            <p:nvSpPr>
              <p:cNvPr id="8" name="文本框 7">
                <a:extLst>
                  <a:ext uri="{FF2B5EF4-FFF2-40B4-BE49-F238E27FC236}">
                    <a16:creationId xmlns:a16="http://schemas.microsoft.com/office/drawing/2014/main" id="{6C36875C-2872-57BF-4D23-D420894364D0}"/>
                  </a:ext>
                </a:extLst>
              </p:cNvPr>
              <p:cNvSpPr txBox="1">
                <a:spLocks noRot="1" noChangeAspect="1" noMove="1" noResize="1" noEditPoints="1" noAdjustHandles="1" noChangeArrowheads="1" noChangeShapeType="1" noTextEdit="1"/>
              </p:cNvSpPr>
              <p:nvPr/>
            </p:nvSpPr>
            <p:spPr>
              <a:xfrm>
                <a:off x="467069" y="1230681"/>
                <a:ext cx="11455958" cy="2598917"/>
              </a:xfrm>
              <a:prstGeom prst="rect">
                <a:avLst/>
              </a:prstGeom>
              <a:blipFill>
                <a:blip r:embed="rId3"/>
                <a:stretch>
                  <a:fillRect l="-554" b="-2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3914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4" name="图片 3">
            <a:extLst>
              <a:ext uri="{FF2B5EF4-FFF2-40B4-BE49-F238E27FC236}">
                <a16:creationId xmlns:a16="http://schemas.microsoft.com/office/drawing/2014/main" id="{07BCE994-24E7-F882-9E01-8539AA77E7C3}"/>
              </a:ext>
            </a:extLst>
          </p:cNvPr>
          <p:cNvPicPr>
            <a:picLocks noChangeAspect="1"/>
          </p:cNvPicPr>
          <p:nvPr/>
        </p:nvPicPr>
        <p:blipFill rotWithShape="1">
          <a:blip r:embed="rId3"/>
          <a:srcRect l="4945" r="54751" b="85670"/>
          <a:stretch/>
        </p:blipFill>
        <p:spPr>
          <a:xfrm>
            <a:off x="0" y="973712"/>
            <a:ext cx="4912855" cy="843213"/>
          </a:xfrm>
          <a:prstGeom prst="rect">
            <a:avLst/>
          </a:prstGeom>
        </p:spPr>
      </p:pic>
      <p:pic>
        <p:nvPicPr>
          <p:cNvPr id="5" name="图片 4">
            <a:extLst>
              <a:ext uri="{FF2B5EF4-FFF2-40B4-BE49-F238E27FC236}">
                <a16:creationId xmlns:a16="http://schemas.microsoft.com/office/drawing/2014/main" id="{374D85CA-AED6-339D-503B-CE87FCFA958A}"/>
              </a:ext>
            </a:extLst>
          </p:cNvPr>
          <p:cNvPicPr>
            <a:picLocks noChangeAspect="1"/>
          </p:cNvPicPr>
          <p:nvPr/>
        </p:nvPicPr>
        <p:blipFill rotWithShape="1">
          <a:blip r:embed="rId3"/>
          <a:srcRect l="59696" t="16395" r="1" b="22253"/>
          <a:stretch/>
        </p:blipFill>
        <p:spPr>
          <a:xfrm>
            <a:off x="0" y="1816926"/>
            <a:ext cx="4912854" cy="361009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B7626D6-8811-C7B6-433B-3094A0D07498}"/>
                  </a:ext>
                </a:extLst>
              </p:cNvPr>
              <p:cNvSpPr txBox="1"/>
              <p:nvPr/>
            </p:nvSpPr>
            <p:spPr>
              <a:xfrm>
                <a:off x="4912854" y="973711"/>
                <a:ext cx="6934875" cy="1884555"/>
              </a:xfrm>
              <a:prstGeom prst="rect">
                <a:avLst/>
              </a:prstGeom>
              <a:noFill/>
            </p:spPr>
            <p:txBody>
              <a:bodyPr wrap="square" rtlCol="0">
                <a:spAutoFit/>
              </a:bodyPr>
              <a:lstStyle/>
              <a:p>
                <a:pPr marL="342900" indent="-342900">
                  <a:lnSpc>
                    <a:spcPct val="150000"/>
                  </a:lnSpc>
                  <a:buFont typeface="Wingdings" pitchFamily="2" charset="2"/>
                  <a:buChar char="Ø"/>
                </a:pPr>
                <a:r>
                  <a:rPr kumimoji="1" lang="zh-CN" altLang="en-US" sz="2000" dirty="0"/>
                  <a:t>（</a:t>
                </a:r>
                <a:r>
                  <a:rPr kumimoji="1" lang="en-US" altLang="zh-CN" sz="2000" dirty="0"/>
                  <a:t>1</a:t>
                </a:r>
                <a:r>
                  <a:rPr kumimoji="1" lang="zh-CN" altLang="en-US" sz="2000" dirty="0"/>
                  <a:t>）</a:t>
                </a:r>
                <a:r>
                  <a:rPr kumimoji="1" lang="zh-CN" altLang="en-US" sz="2000" b="1" dirty="0"/>
                  <a:t>通过公开样本的准确率验证</a:t>
                </a:r>
                <a:endParaRPr kumimoji="1" lang="en-US" altLang="zh-CN" sz="2000" dirty="0"/>
              </a:p>
              <a:p>
                <a:pPr marL="800100" lvl="1" indent="-342900">
                  <a:lnSpc>
                    <a:spcPct val="150000"/>
                  </a:lnSpc>
                  <a:buFont typeface="Wingdings" pitchFamily="2" charset="2"/>
                  <a:buChar char="Ø"/>
                </a:pPr>
                <a:r>
                  <a:rPr kumimoji="1" lang="zh-CN" altLang="en-US" sz="2000" dirty="0"/>
                  <a:t>假设服务器已知</a:t>
                </a:r>
                <a:r>
                  <a:rPr kumimoji="1" lang="en-US" altLang="zh-CN" sz="2000" dirty="0"/>
                  <a:t> </a:t>
                </a:r>
                <a14:m>
                  <m:oMath xmlns:m="http://schemas.openxmlformats.org/officeDocument/2006/math">
                    <m:r>
                      <a:rPr kumimoji="1" lang="en-US" altLang="zh-CN" sz="2000" b="0" i="1" smtClean="0">
                        <a:latin typeface="Cambria Math" panose="02040503050406030204" pitchFamily="18" charset="0"/>
                      </a:rPr>
                      <m:t>𝑇</m:t>
                    </m:r>
                  </m:oMath>
                </a14:m>
                <a:r>
                  <a:rPr kumimoji="1" lang="en-US" altLang="zh-CN" sz="2000" dirty="0"/>
                  <a:t> </a:t>
                </a:r>
                <a:r>
                  <a:rPr kumimoji="1" lang="zh-CN" altLang="en-US" sz="2000" dirty="0"/>
                  <a:t>和</a:t>
                </a:r>
                <a:r>
                  <a:rPr kumimoji="1" lang="en-US" altLang="zh-CN" sz="2000" dirty="0"/>
                  <a:t> </a:t>
                </a:r>
                <a14:m>
                  <m:oMath xmlns:m="http://schemas.openxmlformats.org/officeDocument/2006/math">
                    <m:r>
                      <a:rPr kumimoji="1" lang="en-US" altLang="zh-CN" sz="2000" i="1">
                        <a:latin typeface="Cambria Math" panose="02040503050406030204" pitchFamily="18" charset="0"/>
                      </a:rPr>
                      <m:t>𝐵</m:t>
                    </m:r>
                    <m:r>
                      <a:rPr kumimoji="1" lang="en-US" altLang="zh-CN" sz="2000" i="1">
                        <a:latin typeface="Cambria Math" panose="02040503050406030204" pitchFamily="18" charset="0"/>
                      </a:rPr>
                      <m:t> </m:t>
                    </m:r>
                  </m:oMath>
                </a14:m>
                <a:r>
                  <a:rPr kumimoji="1" lang="zh-CN" altLang="en-US" sz="2000" dirty="0"/>
                  <a:t>，服务器执行的</a:t>
                </a:r>
                <a:r>
                  <a:rPr kumimoji="1" lang="zh-CN" altLang="en-US" sz="2000" dirty="0">
                    <a:solidFill>
                      <a:srgbClr val="C00000"/>
                    </a:solidFill>
                  </a:rPr>
                  <a:t>恶意行为</a:t>
                </a:r>
                <a:r>
                  <a:rPr kumimoji="1" lang="zh-CN" altLang="en-US" sz="2000" dirty="0"/>
                  <a:t>是对</a:t>
                </a:r>
                <a14:m>
                  <m:oMath xmlns:m="http://schemas.openxmlformats.org/officeDocument/2006/math">
                    <m:r>
                      <a:rPr kumimoji="1" lang="en-US" altLang="zh-CN" sz="2000" i="1">
                        <a:latin typeface="Cambria Math" panose="02040503050406030204" pitchFamily="18" charset="0"/>
                      </a:rPr>
                      <m:t>𝑖</m:t>
                    </m:r>
                  </m:oMath>
                </a14:m>
                <a:r>
                  <a:rPr kumimoji="1" lang="en-US" altLang="zh-CN" sz="2000" dirty="0"/>
                  <a:t> </a:t>
                </a:r>
                <a:r>
                  <a:rPr kumimoji="1" lang="zh-CN" altLang="en-US" sz="2000" dirty="0"/>
                  <a:t>个查询样本提供</a:t>
                </a:r>
                <a:r>
                  <a:rPr kumimoji="1" lang="zh-CN" altLang="en-US" sz="2000" b="1" dirty="0"/>
                  <a:t>不诚实</a:t>
                </a:r>
                <a:r>
                  <a:rPr kumimoji="1" lang="zh-CN" altLang="en-US" sz="2000" dirty="0"/>
                  <a:t>的推理结果（通过提供 </a:t>
                </a:r>
                <a14:m>
                  <m:oMath xmlns:m="http://schemas.openxmlformats.org/officeDocument/2006/math">
                    <m:r>
                      <a:rPr kumimoji="1" lang="en-US" altLang="zh-CN" sz="2000" i="1">
                        <a:latin typeface="Cambria Math" panose="02040503050406030204" pitchFamily="18" charset="0"/>
                      </a:rPr>
                      <m:t>𝑖</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𝐵</m:t>
                    </m:r>
                  </m:oMath>
                </a14:m>
                <a:r>
                  <a:rPr kumimoji="1" lang="zh-CN" altLang="en-US" sz="2000" dirty="0"/>
                  <a:t>个查询样本</a:t>
                </a:r>
                <a:r>
                  <a:rPr kumimoji="1" lang="zh-CN" altLang="en-US" sz="2000" b="1" dirty="0"/>
                  <a:t>不正确但一致</a:t>
                </a:r>
                <a:r>
                  <a:rPr kumimoji="1" lang="zh-CN" altLang="en-US" sz="2000" dirty="0"/>
                  <a:t>的推理结果来实现）</a:t>
                </a:r>
                <a:endParaRPr kumimoji="1" lang="en-US" altLang="zh-CN" sz="2000" dirty="0"/>
              </a:p>
            </p:txBody>
          </p:sp>
        </mc:Choice>
        <mc:Fallback xmlns="">
          <p:sp>
            <p:nvSpPr>
              <p:cNvPr id="6" name="文本框 5">
                <a:extLst>
                  <a:ext uri="{FF2B5EF4-FFF2-40B4-BE49-F238E27FC236}">
                    <a16:creationId xmlns:a16="http://schemas.microsoft.com/office/drawing/2014/main" id="{AB7626D6-8811-C7B6-433B-3094A0D07498}"/>
                  </a:ext>
                </a:extLst>
              </p:cNvPr>
              <p:cNvSpPr txBox="1">
                <a:spLocks noRot="1" noChangeAspect="1" noMove="1" noResize="1" noEditPoints="1" noAdjustHandles="1" noChangeArrowheads="1" noChangeShapeType="1" noTextEdit="1"/>
              </p:cNvSpPr>
              <p:nvPr/>
            </p:nvSpPr>
            <p:spPr>
              <a:xfrm>
                <a:off x="4912854" y="973711"/>
                <a:ext cx="6934875" cy="1884555"/>
              </a:xfrm>
              <a:prstGeom prst="rect">
                <a:avLst/>
              </a:prstGeom>
              <a:blipFill>
                <a:blip r:embed="rId4"/>
                <a:stretch>
                  <a:fillRect l="-730" r="-730" b="-4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F595656-0B73-EBB4-ED87-FBED7AC1D2FF}"/>
                  </a:ext>
                </a:extLst>
              </p:cNvPr>
              <p:cNvSpPr txBox="1"/>
              <p:nvPr/>
            </p:nvSpPr>
            <p:spPr>
              <a:xfrm>
                <a:off x="130629" y="5427024"/>
                <a:ext cx="5387440" cy="1289905"/>
              </a:xfrm>
              <a:prstGeom prst="rect">
                <a:avLst/>
              </a:prstGeom>
              <a:noFill/>
            </p:spPr>
            <p:txBody>
              <a:bodyPr wrap="square" rtlCol="0">
                <a:spAutoFit/>
              </a:bodyPr>
              <a:lstStyle/>
              <a:p>
                <a:pPr>
                  <a:lnSpc>
                    <a:spcPct val="150000"/>
                  </a:lnSpc>
                </a:pPr>
                <a14:m>
                  <m:oMath xmlns:m="http://schemas.openxmlformats.org/officeDocument/2006/math">
                    <m:r>
                      <a:rPr kumimoji="1" lang="en-US" altLang="zh-CN" sz="1800" b="0" i="1" smtClean="0">
                        <a:latin typeface="Cambria Math" panose="02040503050406030204" pitchFamily="18" charset="0"/>
                      </a:rPr>
                      <m:t>𝑅</m:t>
                    </m:r>
                  </m:oMath>
                </a14:m>
                <a:r>
                  <a:rPr kumimoji="1" lang="zh-CN" altLang="en-US" dirty="0"/>
                  <a:t> 是查询样本数量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𝐵</m:t>
                    </m:r>
                  </m:oMath>
                </a14:m>
                <a:r>
                  <a:rPr kumimoji="1" lang="zh-CN" altLang="en-US" dirty="0"/>
                  <a:t> 是查询样本复制数量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𝑇</m:t>
                    </m:r>
                  </m:oMath>
                </a14:m>
                <a:r>
                  <a:rPr kumimoji="1" lang="zh-CN" altLang="en-US" dirty="0"/>
                  <a:t> 是公开样本数量</a:t>
                </a:r>
              </a:p>
            </p:txBody>
          </p:sp>
        </mc:Choice>
        <mc:Fallback xmlns="">
          <p:sp>
            <p:nvSpPr>
              <p:cNvPr id="7" name="文本框 6">
                <a:extLst>
                  <a:ext uri="{FF2B5EF4-FFF2-40B4-BE49-F238E27FC236}">
                    <a16:creationId xmlns:a16="http://schemas.microsoft.com/office/drawing/2014/main" id="{9F595656-0B73-EBB4-ED87-FBED7AC1D2FF}"/>
                  </a:ext>
                </a:extLst>
              </p:cNvPr>
              <p:cNvSpPr txBox="1">
                <a:spLocks noRot="1" noChangeAspect="1" noMove="1" noResize="1" noEditPoints="1" noAdjustHandles="1" noChangeArrowheads="1" noChangeShapeType="1" noTextEdit="1"/>
              </p:cNvSpPr>
              <p:nvPr/>
            </p:nvSpPr>
            <p:spPr>
              <a:xfrm>
                <a:off x="130629" y="5427024"/>
                <a:ext cx="5387440" cy="1289905"/>
              </a:xfrm>
              <a:prstGeom prst="rect">
                <a:avLst/>
              </a:prstGeom>
              <a:blipFill>
                <a:blip r:embed="rId5"/>
                <a:stretch>
                  <a:fillRect b="-68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5738697-5712-4160-524A-EB2F52C8916E}"/>
                  </a:ext>
                </a:extLst>
              </p:cNvPr>
              <p:cNvSpPr txBox="1"/>
              <p:nvPr/>
            </p:nvSpPr>
            <p:spPr>
              <a:xfrm>
                <a:off x="5648698" y="4691091"/>
                <a:ext cx="6404958" cy="9368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kumimoji="1" lang="en-US" altLang="zh-CN" sz="2400" b="0" i="1" smtClean="0">
                              <a:solidFill>
                                <a:srgbClr val="C00000"/>
                              </a:solidFill>
                              <a:latin typeface="Cambria Math" panose="02040503050406030204" pitchFamily="18" charset="0"/>
                            </a:rPr>
                          </m:ctrlPr>
                        </m:funcPr>
                        <m:fName>
                          <m:r>
                            <m:rPr>
                              <m:sty m:val="p"/>
                            </m:rPr>
                            <a:rPr kumimoji="1" lang="en-US" altLang="zh-CN" sz="2400" b="0" i="0" smtClean="0">
                              <a:solidFill>
                                <a:srgbClr val="C00000"/>
                              </a:solidFill>
                              <a:latin typeface="Cambria Math" panose="02040503050406030204" pitchFamily="18" charset="0"/>
                            </a:rPr>
                            <m:t>Pr</m:t>
                          </m:r>
                        </m:fName>
                        <m:e>
                          <m:d>
                            <m:dPr>
                              <m:begChr m:val="["/>
                              <m:endChr m:val="]"/>
                              <m:ctrlPr>
                                <a:rPr kumimoji="1" lang="en-US" altLang="zh-CN" sz="2400" b="0" i="1" smtClean="0">
                                  <a:solidFill>
                                    <a:srgbClr val="C00000"/>
                                  </a:solidFill>
                                  <a:latin typeface="Cambria Math" panose="02040503050406030204" pitchFamily="18" charset="0"/>
                                </a:rPr>
                              </m:ctrlPr>
                            </m:dPr>
                            <m:e>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𝐸</m:t>
                                  </m:r>
                                </m:e>
                                <m:sub>
                                  <m:r>
                                    <a:rPr kumimoji="1" lang="en-US" altLang="zh-CN" sz="2400" b="0" i="1" smtClean="0">
                                      <a:solidFill>
                                        <a:srgbClr val="C00000"/>
                                      </a:solidFill>
                                      <a:latin typeface="Cambria Math" panose="02040503050406030204" pitchFamily="18" charset="0"/>
                                    </a:rPr>
                                    <m:t>𝑇</m:t>
                                  </m:r>
                                </m:sub>
                              </m:sSub>
                            </m:e>
                          </m:d>
                        </m:e>
                      </m:func>
                      <m:r>
                        <a:rPr kumimoji="1" lang="en-US" altLang="zh-CN" sz="2400" b="0" i="1" smtClean="0">
                          <a:solidFill>
                            <a:srgbClr val="C00000"/>
                          </a:solidFill>
                          <a:latin typeface="Cambria Math" panose="02040503050406030204" pitchFamily="18" charset="0"/>
                        </a:rPr>
                        <m:t>=</m:t>
                      </m:r>
                      <m:f>
                        <m:fPr>
                          <m:ctrlPr>
                            <a:rPr kumimoji="1" lang="en-US" altLang="zh-CN" sz="2400" b="0" i="1" smtClean="0">
                              <a:solidFill>
                                <a:srgbClr val="C00000"/>
                              </a:solidFill>
                              <a:latin typeface="Cambria Math" panose="02040503050406030204" pitchFamily="18" charset="0"/>
                            </a:rPr>
                          </m:ctrlPr>
                        </m:fPr>
                        <m:num>
                          <m:sSubSup>
                            <m:sSubSupPr>
                              <m:ctrlPr>
                                <a:rPr kumimoji="1" lang="en-US" altLang="zh-CN" sz="2400" b="0" i="1" smtClean="0">
                                  <a:solidFill>
                                    <a:srgbClr val="C00000"/>
                                  </a:solidFill>
                                  <a:latin typeface="Cambria Math" panose="02040503050406030204" pitchFamily="18" charset="0"/>
                                </a:rPr>
                              </m:ctrlPr>
                            </m:sSubSupPr>
                            <m:e>
                              <m:r>
                                <a:rPr kumimoji="1" lang="en-US" altLang="zh-CN" sz="2400" b="0" i="1" smtClean="0">
                                  <a:solidFill>
                                    <a:srgbClr val="C00000"/>
                                  </a:solidFill>
                                  <a:latin typeface="Cambria Math" panose="02040503050406030204" pitchFamily="18" charset="0"/>
                                </a:rPr>
                                <m:t>𝐶</m:t>
                              </m:r>
                            </m:e>
                            <m:sub>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𝑇</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𝑖𝐵</m:t>
                              </m:r>
                            </m:sub>
                            <m:sup>
                              <m:r>
                                <a:rPr kumimoji="1" lang="en-US" altLang="zh-CN" sz="2400" b="0" i="1" smtClean="0">
                                  <a:solidFill>
                                    <a:srgbClr val="C00000"/>
                                  </a:solidFill>
                                  <a:latin typeface="Cambria Math" panose="02040503050406030204" pitchFamily="18" charset="0"/>
                                </a:rPr>
                                <m:t>𝑇</m:t>
                              </m:r>
                            </m:sup>
                          </m:sSubSup>
                        </m:num>
                        <m:den>
                          <m:sSubSup>
                            <m:sSubSupPr>
                              <m:ctrlPr>
                                <a:rPr kumimoji="1" lang="en-US" altLang="zh-CN" sz="2400" i="1">
                                  <a:solidFill>
                                    <a:srgbClr val="C00000"/>
                                  </a:solidFill>
                                  <a:latin typeface="Cambria Math" panose="02040503050406030204" pitchFamily="18" charset="0"/>
                                </a:rPr>
                              </m:ctrlPr>
                            </m:sSubSupPr>
                            <m:e>
                              <m:r>
                                <a:rPr kumimoji="1" lang="en-US" altLang="zh-CN" sz="2400" i="1">
                                  <a:solidFill>
                                    <a:srgbClr val="C00000"/>
                                  </a:solidFill>
                                  <a:latin typeface="Cambria Math" panose="02040503050406030204" pitchFamily="18" charset="0"/>
                                </a:rPr>
                                <m:t>𝐶</m:t>
                              </m:r>
                            </m:e>
                            <m:sub>
                              <m:r>
                                <a:rPr kumimoji="1" lang="en-US" altLang="zh-CN" sz="2400" i="1">
                                  <a:solidFill>
                                    <a:srgbClr val="C00000"/>
                                  </a:solidFill>
                                  <a:latin typeface="Cambria Math" panose="02040503050406030204" pitchFamily="18" charset="0"/>
                                </a:rPr>
                                <m:t>𝑅𝐵</m:t>
                              </m:r>
                              <m:r>
                                <a:rPr kumimoji="1" lang="en-US" altLang="zh-CN" sz="2400" i="1">
                                  <a:solidFill>
                                    <a:srgbClr val="C00000"/>
                                  </a:solidFill>
                                  <a:latin typeface="Cambria Math" panose="02040503050406030204" pitchFamily="18" charset="0"/>
                                </a:rPr>
                                <m:t>+</m:t>
                              </m:r>
                              <m:r>
                                <a:rPr kumimoji="1" lang="en-US" altLang="zh-CN" sz="2400" i="1">
                                  <a:solidFill>
                                    <a:srgbClr val="C00000"/>
                                  </a:solidFill>
                                  <a:latin typeface="Cambria Math" panose="02040503050406030204" pitchFamily="18" charset="0"/>
                                </a:rPr>
                                <m:t>𝑇</m:t>
                              </m:r>
                            </m:sub>
                            <m:sup>
                              <m:r>
                                <a:rPr kumimoji="1" lang="en-US" altLang="zh-CN" sz="2400" i="1">
                                  <a:solidFill>
                                    <a:srgbClr val="C00000"/>
                                  </a:solidFill>
                                  <a:latin typeface="Cambria Math" panose="02040503050406030204" pitchFamily="18" charset="0"/>
                                </a:rPr>
                                <m:t>𝑇</m:t>
                              </m:r>
                            </m:sup>
                          </m:sSubSup>
                        </m:den>
                      </m:f>
                      <m:r>
                        <a:rPr kumimoji="1" lang="en-US" altLang="zh-CN" sz="2400" b="0" i="1" smtClean="0">
                          <a:solidFill>
                            <a:srgbClr val="C00000"/>
                          </a:solidFill>
                          <a:latin typeface="Cambria Math" panose="02040503050406030204" pitchFamily="18" charset="0"/>
                        </a:rPr>
                        <m:t>=</m:t>
                      </m:r>
                      <m:f>
                        <m:fPr>
                          <m:ctrlPr>
                            <a:rPr kumimoji="1" lang="en-US" altLang="zh-CN" sz="2400" b="0" i="1" smtClean="0">
                              <a:solidFill>
                                <a:srgbClr val="C00000"/>
                              </a:solidFill>
                              <a:latin typeface="Cambria Math" panose="02040503050406030204" pitchFamily="18" charset="0"/>
                            </a:rPr>
                          </m:ctrlPr>
                        </m:fPr>
                        <m:num>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𝑇</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𝑖𝐵</m:t>
                              </m:r>
                            </m:e>
                          </m:d>
                          <m:r>
                            <a:rPr kumimoji="1" lang="en-US" altLang="zh-CN" sz="2400" b="0" i="1" smtClean="0">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e>
                          </m:d>
                          <m:r>
                            <a:rPr kumimoji="1" lang="en-US" altLang="zh-CN" sz="2400" b="0" i="1" smtClean="0">
                              <a:solidFill>
                                <a:srgbClr val="C00000"/>
                              </a:solidFill>
                              <a:latin typeface="Cambria Math" panose="02040503050406030204" pitchFamily="18" charset="0"/>
                            </a:rPr>
                            <m:t>!</m:t>
                          </m:r>
                        </m:num>
                        <m:den>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𝑖𝐵</m:t>
                              </m:r>
                            </m:e>
                          </m:d>
                          <m:r>
                            <a:rPr kumimoji="1" lang="en-US" altLang="zh-CN" sz="2400" b="0" i="1" smtClean="0">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𝑇</m:t>
                              </m:r>
                            </m:e>
                          </m:d>
                          <m:r>
                            <a:rPr kumimoji="1" lang="en-US" altLang="zh-CN" sz="2400" b="0" i="1" smtClean="0">
                              <a:solidFill>
                                <a:srgbClr val="C00000"/>
                              </a:solidFill>
                              <a:latin typeface="Cambria Math" panose="02040503050406030204" pitchFamily="18" charset="0"/>
                            </a:rPr>
                            <m:t>!</m:t>
                          </m:r>
                        </m:den>
                      </m:f>
                    </m:oMath>
                  </m:oMathPara>
                </a14:m>
                <a:endParaRPr lang="zh-CN" altLang="en-US" sz="2400" dirty="0">
                  <a:solidFill>
                    <a:srgbClr val="C00000"/>
                  </a:solidFill>
                </a:endParaRPr>
              </a:p>
            </p:txBody>
          </p:sp>
        </mc:Choice>
        <mc:Fallback xmlns="">
          <p:sp>
            <p:nvSpPr>
              <p:cNvPr id="9" name="文本框 8">
                <a:extLst>
                  <a:ext uri="{FF2B5EF4-FFF2-40B4-BE49-F238E27FC236}">
                    <a16:creationId xmlns:a16="http://schemas.microsoft.com/office/drawing/2014/main" id="{F5738697-5712-4160-524A-EB2F52C8916E}"/>
                  </a:ext>
                </a:extLst>
              </p:cNvPr>
              <p:cNvSpPr txBox="1">
                <a:spLocks noRot="1" noChangeAspect="1" noMove="1" noResize="1" noEditPoints="1" noAdjustHandles="1" noChangeArrowheads="1" noChangeShapeType="1" noTextEdit="1"/>
              </p:cNvSpPr>
              <p:nvPr/>
            </p:nvSpPr>
            <p:spPr>
              <a:xfrm>
                <a:off x="5648698" y="4691091"/>
                <a:ext cx="6404958" cy="936860"/>
              </a:xfrm>
              <a:prstGeom prst="rect">
                <a:avLst/>
              </a:prstGeom>
              <a:blipFill>
                <a:blip r:embed="rId6"/>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AF1C956-DD84-49E3-78ED-821B0E5DC2A7}"/>
                  </a:ext>
                </a:extLst>
              </p:cNvPr>
              <p:cNvSpPr txBox="1"/>
              <p:nvPr/>
            </p:nvSpPr>
            <p:spPr>
              <a:xfrm>
                <a:off x="6178679" y="5664027"/>
                <a:ext cx="5486400" cy="970266"/>
              </a:xfrm>
              <a:prstGeom prst="rect">
                <a:avLst/>
              </a:prstGeom>
              <a:noFill/>
            </p:spPr>
            <p:txBody>
              <a:bodyPr wrap="square">
                <a:spAutoFit/>
              </a:bodyPr>
              <a:lstStyle/>
              <a:p>
                <a:pPr>
                  <a:lnSpc>
                    <a:spcPct val="150000"/>
                  </a:lnSpc>
                </a:pPr>
                <a14:m>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i="1">
                            <a:latin typeface="Cambria Math" panose="02040503050406030204" pitchFamily="18" charset="0"/>
                          </a:rPr>
                          <m:t>𝐶</m:t>
                        </m:r>
                      </m:e>
                      <m:sub>
                        <m:r>
                          <a:rPr kumimoji="1" lang="en-US" altLang="zh-CN" sz="2000" i="1">
                            <a:latin typeface="Cambria Math" panose="02040503050406030204" pitchFamily="18" charset="0"/>
                          </a:rPr>
                          <m:t>𝑅𝐵</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𝑇</m:t>
                        </m:r>
                      </m:sub>
                      <m:sup>
                        <m:r>
                          <a:rPr kumimoji="1" lang="en-US" altLang="zh-CN" sz="2000" i="1">
                            <a:latin typeface="Cambria Math" panose="02040503050406030204" pitchFamily="18" charset="0"/>
                          </a:rPr>
                          <m:t>𝑇</m:t>
                        </m:r>
                      </m:sup>
                    </m:sSubSup>
                  </m:oMath>
                </a14:m>
                <a:r>
                  <a:rPr lang="zh-CN" altLang="en-US" sz="2000" dirty="0"/>
                  <a:t>：表示诚实地对</a:t>
                </a:r>
                <a14:m>
                  <m:oMath xmlns:m="http://schemas.openxmlformats.org/officeDocument/2006/math">
                    <m:r>
                      <a:rPr kumimoji="1" lang="en-US" altLang="zh-CN" sz="2000" i="1">
                        <a:latin typeface="Cambria Math" panose="02040503050406030204" pitchFamily="18" charset="0"/>
                      </a:rPr>
                      <m:t>𝑅𝐵</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𝑇</m:t>
                    </m:r>
                  </m:oMath>
                </a14:m>
                <a:r>
                  <a:rPr lang="zh-CN" altLang="en-US" sz="2000" dirty="0"/>
                  <a:t>个样本进行推理，</a:t>
                </a:r>
                <a:r>
                  <a:rPr kumimoji="1" lang="en-US" altLang="zh-CN" sz="2000" dirty="0"/>
                  <a:t> </a:t>
                </a:r>
                <a14:m>
                  <m:oMath xmlns:m="http://schemas.openxmlformats.org/officeDocument/2006/math">
                    <m:r>
                      <a:rPr kumimoji="1" lang="en-US" altLang="zh-CN" sz="2000" i="1">
                        <a:latin typeface="Cambria Math" panose="02040503050406030204" pitchFamily="18" charset="0"/>
                      </a:rPr>
                      <m:t>𝑇</m:t>
                    </m:r>
                  </m:oMath>
                </a14:m>
                <a:r>
                  <a:rPr lang="zh-CN" altLang="en-US" sz="2000" dirty="0"/>
                  <a:t>个公开样本全部被诚实推理的事件数量</a:t>
                </a:r>
              </a:p>
            </p:txBody>
          </p:sp>
        </mc:Choice>
        <mc:Fallback xmlns="">
          <p:sp>
            <p:nvSpPr>
              <p:cNvPr id="11" name="文本框 10">
                <a:extLst>
                  <a:ext uri="{FF2B5EF4-FFF2-40B4-BE49-F238E27FC236}">
                    <a16:creationId xmlns:a16="http://schemas.microsoft.com/office/drawing/2014/main" id="{9AF1C956-DD84-49E3-78ED-821B0E5DC2A7}"/>
                  </a:ext>
                </a:extLst>
              </p:cNvPr>
              <p:cNvSpPr txBox="1">
                <a:spLocks noRot="1" noChangeAspect="1" noMove="1" noResize="1" noEditPoints="1" noAdjustHandles="1" noChangeArrowheads="1" noChangeShapeType="1" noTextEdit="1"/>
              </p:cNvSpPr>
              <p:nvPr/>
            </p:nvSpPr>
            <p:spPr>
              <a:xfrm>
                <a:off x="6178679" y="5664027"/>
                <a:ext cx="5486400" cy="970266"/>
              </a:xfrm>
              <a:prstGeom prst="rect">
                <a:avLst/>
              </a:prstGeom>
              <a:blipFill>
                <a:blip r:embed="rId7"/>
                <a:stretch>
                  <a:fillRect r="-462"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902BAE0-73A8-3586-34D5-95C73BB5E159}"/>
                  </a:ext>
                </a:extLst>
              </p:cNvPr>
              <p:cNvSpPr txBox="1"/>
              <p:nvPr/>
            </p:nvSpPr>
            <p:spPr>
              <a:xfrm>
                <a:off x="4912853" y="2850882"/>
                <a:ext cx="6094902" cy="874407"/>
              </a:xfrm>
              <a:prstGeom prst="rect">
                <a:avLst/>
              </a:prstGeom>
              <a:noFill/>
            </p:spPr>
            <p:txBody>
              <a:bodyPr wrap="square">
                <a:spAutoFit/>
              </a:bodyPr>
              <a:lstStyle/>
              <a:p>
                <a:pPr marL="800100" lvl="1" indent="-342900">
                  <a:lnSpc>
                    <a:spcPct val="150000"/>
                  </a:lnSpc>
                  <a:buFont typeface="Wingdings" pitchFamily="2" charset="2"/>
                  <a:buChar char="Ø"/>
                </a:pPr>
                <a:r>
                  <a:rPr kumimoji="1" lang="zh-CN" altLang="en-US" sz="1800" dirty="0"/>
                  <a:t>为通过验证，服务器需要对</a:t>
                </a:r>
                <a14:m>
                  <m:oMath xmlns:m="http://schemas.openxmlformats.org/officeDocument/2006/math">
                    <m:r>
                      <a:rPr kumimoji="1" lang="en-US" altLang="zh-CN" sz="1800" i="1">
                        <a:latin typeface="Cambria Math" panose="02040503050406030204" pitchFamily="18" charset="0"/>
                      </a:rPr>
                      <m:t>𝑇</m:t>
                    </m:r>
                  </m:oMath>
                </a14:m>
                <a:r>
                  <a:rPr kumimoji="1" lang="zh-CN" altLang="en-US" sz="1800" dirty="0"/>
                  <a:t>个公开样本执行推理服务，并试图获得正确的推理结果</a:t>
                </a:r>
                <a:endParaRPr kumimoji="1" lang="en-US" altLang="zh-CN" sz="1800" dirty="0"/>
              </a:p>
            </p:txBody>
          </p:sp>
        </mc:Choice>
        <mc:Fallback xmlns="">
          <p:sp>
            <p:nvSpPr>
              <p:cNvPr id="13" name="文本框 12">
                <a:extLst>
                  <a:ext uri="{FF2B5EF4-FFF2-40B4-BE49-F238E27FC236}">
                    <a16:creationId xmlns:a16="http://schemas.microsoft.com/office/drawing/2014/main" id="{D902BAE0-73A8-3586-34D5-95C73BB5E159}"/>
                  </a:ext>
                </a:extLst>
              </p:cNvPr>
              <p:cNvSpPr txBox="1">
                <a:spLocks noRot="1" noChangeAspect="1" noMove="1" noResize="1" noEditPoints="1" noAdjustHandles="1" noChangeArrowheads="1" noChangeShapeType="1" noTextEdit="1"/>
              </p:cNvSpPr>
              <p:nvPr/>
            </p:nvSpPr>
            <p:spPr>
              <a:xfrm>
                <a:off x="4912853" y="2850882"/>
                <a:ext cx="6094902" cy="874407"/>
              </a:xfrm>
              <a:prstGeom prst="rect">
                <a:avLst/>
              </a:prstGeom>
              <a:blipFill>
                <a:blip r:embed="rId8"/>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CED2BA2-77E7-EB1A-CD3D-03D96137E546}"/>
                  </a:ext>
                </a:extLst>
              </p:cNvPr>
              <p:cNvSpPr txBox="1"/>
              <p:nvPr/>
            </p:nvSpPr>
            <p:spPr>
              <a:xfrm>
                <a:off x="4912853" y="3747032"/>
                <a:ext cx="6094902" cy="874407"/>
              </a:xfrm>
              <a:prstGeom prst="rect">
                <a:avLst/>
              </a:prstGeom>
              <a:noFill/>
            </p:spPr>
            <p:txBody>
              <a:bodyPr wrap="square">
                <a:spAutoFit/>
              </a:bodyPr>
              <a:lstStyle/>
              <a:p>
                <a:pPr marL="800100" lvl="1" indent="-342900">
                  <a:lnSpc>
                    <a:spcPct val="150000"/>
                  </a:lnSpc>
                  <a:buFont typeface="Wingdings" pitchFamily="2" charset="2"/>
                  <a:buChar char="Ø"/>
                </a:pPr>
                <a:r>
                  <a:rPr kumimoji="1" lang="zh-CN" altLang="en-US" sz="1800" dirty="0"/>
                  <a:t>令 </a:t>
                </a:r>
                <a14:m>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𝐸</m:t>
                        </m:r>
                      </m:e>
                      <m:sub>
                        <m:r>
                          <a:rPr kumimoji="1" lang="en-US" altLang="zh-CN" sz="1800" b="0" i="1" smtClean="0">
                            <a:latin typeface="Cambria Math" panose="02040503050406030204" pitchFamily="18" charset="0"/>
                          </a:rPr>
                          <m:t>𝑇</m:t>
                        </m:r>
                      </m:sub>
                    </m:sSub>
                  </m:oMath>
                </a14:m>
                <a:r>
                  <a:rPr kumimoji="1" lang="en-US" altLang="zh-CN" sz="1800" dirty="0"/>
                  <a:t> </a:t>
                </a:r>
                <a:r>
                  <a:rPr kumimoji="1" lang="zh-CN" altLang="en-US" sz="1800" dirty="0"/>
                  <a:t>表示事件：服务器在所有</a:t>
                </a:r>
                <a:r>
                  <a:rPr kumimoji="1" lang="en-US" altLang="zh-CN" sz="1800" dirty="0"/>
                  <a:t> </a:t>
                </a:r>
                <a14:m>
                  <m:oMath xmlns:m="http://schemas.openxmlformats.org/officeDocument/2006/math">
                    <m:r>
                      <a:rPr kumimoji="1" lang="en-US" altLang="zh-CN" sz="1800" i="1">
                        <a:latin typeface="Cambria Math" panose="02040503050406030204" pitchFamily="18" charset="0"/>
                      </a:rPr>
                      <m:t>𝑇</m:t>
                    </m:r>
                  </m:oMath>
                </a14:m>
                <a:r>
                  <a:rPr kumimoji="1" lang="en-US" altLang="zh-CN" sz="1800" dirty="0"/>
                  <a:t> </a:t>
                </a:r>
                <a:r>
                  <a:rPr kumimoji="1" lang="zh-CN" altLang="en-US" sz="1800" dirty="0"/>
                  <a:t>个公开样本中</a:t>
                </a:r>
                <a:r>
                  <a:rPr kumimoji="1" lang="zh-CN" altLang="en-US" sz="1800" b="1" dirty="0"/>
                  <a:t>诚实地</a:t>
                </a:r>
                <a:r>
                  <a:rPr kumimoji="1" lang="zh-CN" altLang="en-US" sz="1800" dirty="0"/>
                  <a:t>执行推理计算。其概率为</a:t>
                </a:r>
                <a:endParaRPr kumimoji="1" lang="en-US" altLang="zh-CN" sz="1800" dirty="0"/>
              </a:p>
            </p:txBody>
          </p:sp>
        </mc:Choice>
        <mc:Fallback xmlns="">
          <p:sp>
            <p:nvSpPr>
              <p:cNvPr id="15" name="文本框 14">
                <a:extLst>
                  <a:ext uri="{FF2B5EF4-FFF2-40B4-BE49-F238E27FC236}">
                    <a16:creationId xmlns:a16="http://schemas.microsoft.com/office/drawing/2014/main" id="{9CED2BA2-77E7-EB1A-CD3D-03D96137E546}"/>
                  </a:ext>
                </a:extLst>
              </p:cNvPr>
              <p:cNvSpPr txBox="1">
                <a:spLocks noRot="1" noChangeAspect="1" noMove="1" noResize="1" noEditPoints="1" noAdjustHandles="1" noChangeArrowheads="1" noChangeShapeType="1" noTextEdit="1"/>
              </p:cNvSpPr>
              <p:nvPr/>
            </p:nvSpPr>
            <p:spPr>
              <a:xfrm>
                <a:off x="4912853" y="3747032"/>
                <a:ext cx="6094902" cy="874407"/>
              </a:xfrm>
              <a:prstGeom prst="rect">
                <a:avLst/>
              </a:prstGeom>
              <a:blipFill>
                <a:blip r:embed="rId9"/>
                <a:stretch>
                  <a:fillRect b="-115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596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275278B7-F0B5-4B61-0DB0-F820F7F0EA68}"/>
              </a:ext>
            </a:extLst>
          </p:cNvPr>
          <p:cNvPicPr>
            <a:picLocks noChangeAspect="1"/>
          </p:cNvPicPr>
          <p:nvPr/>
        </p:nvPicPr>
        <p:blipFill rotWithShape="1">
          <a:blip r:embed="rId3"/>
          <a:srcRect l="8399" r="46268" b="22099"/>
          <a:stretch/>
        </p:blipFill>
        <p:spPr>
          <a:xfrm>
            <a:off x="0" y="973712"/>
            <a:ext cx="5525871" cy="4583940"/>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F3C6640-4B21-49F5-E9B9-C58C16578223}"/>
                  </a:ext>
                </a:extLst>
              </p:cNvPr>
              <p:cNvSpPr txBox="1"/>
              <p:nvPr/>
            </p:nvSpPr>
            <p:spPr>
              <a:xfrm>
                <a:off x="5518068" y="973711"/>
                <a:ext cx="6404958" cy="1884555"/>
              </a:xfrm>
              <a:prstGeom prst="rect">
                <a:avLst/>
              </a:prstGeom>
              <a:noFill/>
            </p:spPr>
            <p:txBody>
              <a:bodyPr wrap="square" rtlCol="0">
                <a:spAutoFit/>
              </a:bodyPr>
              <a:lstStyle/>
              <a:p>
                <a:pPr marL="342900" indent="-342900">
                  <a:lnSpc>
                    <a:spcPct val="150000"/>
                  </a:lnSpc>
                  <a:buFont typeface="Wingdings" pitchFamily="2" charset="2"/>
                  <a:buChar char="Ø"/>
                </a:pPr>
                <a:r>
                  <a:rPr kumimoji="1" lang="zh-CN" altLang="en-US" sz="2000" dirty="0"/>
                  <a:t>（</a:t>
                </a:r>
                <a:r>
                  <a:rPr kumimoji="1" lang="en-US" altLang="zh-CN" sz="2000" dirty="0"/>
                  <a:t>2</a:t>
                </a:r>
                <a:r>
                  <a:rPr kumimoji="1" lang="zh-CN" altLang="en-US" sz="2000" dirty="0"/>
                  <a:t>）</a:t>
                </a:r>
                <a:r>
                  <a:rPr kumimoji="1" lang="zh-CN" altLang="en-US" sz="2000" b="1" dirty="0"/>
                  <a:t>通过查询样本的一致性验证</a:t>
                </a:r>
                <a:endParaRPr kumimoji="1" lang="en-US" altLang="zh-CN" sz="2000" b="1" dirty="0"/>
              </a:p>
              <a:p>
                <a:pPr marL="800100" lvl="1" indent="-342900">
                  <a:lnSpc>
                    <a:spcPct val="150000"/>
                  </a:lnSpc>
                  <a:buFont typeface="Wingdings" pitchFamily="2" charset="2"/>
                  <a:buChar char="Ø"/>
                </a:pPr>
                <a:r>
                  <a:rPr kumimoji="1" lang="zh-CN" altLang="en-US" sz="2000" dirty="0"/>
                  <a:t>令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𝐸</m:t>
                        </m:r>
                      </m:e>
                      <m:sub>
                        <m:r>
                          <a:rPr kumimoji="1" lang="en-US" altLang="zh-CN" sz="2000" b="0" i="1" smtClean="0">
                            <a:latin typeface="Cambria Math" panose="02040503050406030204" pitchFamily="18" charset="0"/>
                          </a:rPr>
                          <m:t>𝐵</m:t>
                        </m:r>
                      </m:sub>
                    </m:sSub>
                  </m:oMath>
                </a14:m>
                <a:r>
                  <a:rPr kumimoji="1" lang="en-US" altLang="zh-CN" sz="2000" dirty="0"/>
                  <a:t> </a:t>
                </a:r>
                <a:r>
                  <a:rPr kumimoji="1" lang="zh-CN" altLang="en-US" sz="2000" dirty="0"/>
                  <a:t>表示事件：服务器提供的提供 </a:t>
                </a:r>
                <a14:m>
                  <m:oMath xmlns:m="http://schemas.openxmlformats.org/officeDocument/2006/math">
                    <m:r>
                      <a:rPr kumimoji="1" lang="en-US" altLang="zh-CN" sz="2000" i="1">
                        <a:latin typeface="Cambria Math" panose="02040503050406030204" pitchFamily="18" charset="0"/>
                      </a:rPr>
                      <m:t>𝑖</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𝐵</m:t>
                    </m:r>
                  </m:oMath>
                </a14:m>
                <a:r>
                  <a:rPr kumimoji="1" lang="zh-CN" altLang="en-US" sz="2000" dirty="0"/>
                  <a:t>个查询样本的推理结果 恰好是 这</a:t>
                </a:r>
                <a:r>
                  <a:rPr kumimoji="1" lang="en-US" altLang="zh-CN" sz="2000" dirty="0"/>
                  <a:t> </a:t>
                </a:r>
                <a14:m>
                  <m:oMath xmlns:m="http://schemas.openxmlformats.org/officeDocument/2006/math">
                    <m:r>
                      <a:rPr kumimoji="1" lang="en-US" altLang="zh-CN" sz="2000" i="1">
                        <a:latin typeface="Cambria Math" panose="02040503050406030204" pitchFamily="18" charset="0"/>
                      </a:rPr>
                      <m:t>𝑖</m:t>
                    </m:r>
                  </m:oMath>
                </a14:m>
                <a:r>
                  <a:rPr kumimoji="1" lang="en-US" altLang="zh-CN" sz="2000" dirty="0"/>
                  <a:t> </a:t>
                </a:r>
                <a:r>
                  <a:rPr kumimoji="1" lang="zh-CN" altLang="en-US" sz="2000" dirty="0"/>
                  <a:t>个查询样本不正确但一致的推理结果。其概率为</a:t>
                </a:r>
                <a:endParaRPr kumimoji="1" lang="en-US" altLang="zh-CN" sz="2000" dirty="0"/>
              </a:p>
            </p:txBody>
          </p:sp>
        </mc:Choice>
        <mc:Fallback xmlns="">
          <p:sp>
            <p:nvSpPr>
              <p:cNvPr id="4" name="文本框 3">
                <a:extLst>
                  <a:ext uri="{FF2B5EF4-FFF2-40B4-BE49-F238E27FC236}">
                    <a16:creationId xmlns:a16="http://schemas.microsoft.com/office/drawing/2014/main" id="{0F3C6640-4B21-49F5-E9B9-C58C16578223}"/>
                  </a:ext>
                </a:extLst>
              </p:cNvPr>
              <p:cNvSpPr txBox="1">
                <a:spLocks noRot="1" noChangeAspect="1" noMove="1" noResize="1" noEditPoints="1" noAdjustHandles="1" noChangeArrowheads="1" noChangeShapeType="1" noTextEdit="1"/>
              </p:cNvSpPr>
              <p:nvPr/>
            </p:nvSpPr>
            <p:spPr>
              <a:xfrm>
                <a:off x="5518068" y="973711"/>
                <a:ext cx="6404958" cy="1884555"/>
              </a:xfrm>
              <a:prstGeom prst="rect">
                <a:avLst/>
              </a:prstGeom>
              <a:blipFill>
                <a:blip r:embed="rId4"/>
                <a:stretch>
                  <a:fillRect l="-792" b="-4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5920C47-F9E7-A71D-080E-184DDA64112C}"/>
                  </a:ext>
                </a:extLst>
              </p:cNvPr>
              <p:cNvSpPr txBox="1"/>
              <p:nvPr/>
            </p:nvSpPr>
            <p:spPr>
              <a:xfrm>
                <a:off x="130629" y="5427024"/>
                <a:ext cx="5387440" cy="1289905"/>
              </a:xfrm>
              <a:prstGeom prst="rect">
                <a:avLst/>
              </a:prstGeom>
              <a:noFill/>
            </p:spPr>
            <p:txBody>
              <a:bodyPr wrap="square" rtlCol="0">
                <a:spAutoFit/>
              </a:bodyPr>
              <a:lstStyle/>
              <a:p>
                <a:pPr>
                  <a:lnSpc>
                    <a:spcPct val="150000"/>
                  </a:lnSpc>
                </a:pPr>
                <a14:m>
                  <m:oMath xmlns:m="http://schemas.openxmlformats.org/officeDocument/2006/math">
                    <m:r>
                      <a:rPr kumimoji="1" lang="en-US" altLang="zh-CN" sz="1800" b="0" i="1" smtClean="0">
                        <a:latin typeface="Cambria Math" panose="02040503050406030204" pitchFamily="18" charset="0"/>
                      </a:rPr>
                      <m:t>𝑅</m:t>
                    </m:r>
                  </m:oMath>
                </a14:m>
                <a:r>
                  <a:rPr kumimoji="1" lang="zh-CN" altLang="en-US" dirty="0"/>
                  <a:t> 是查询样本数量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𝐵</m:t>
                    </m:r>
                  </m:oMath>
                </a14:m>
                <a:r>
                  <a:rPr kumimoji="1" lang="zh-CN" altLang="en-US" dirty="0"/>
                  <a:t> 是查询样本复制数量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𝑇</m:t>
                    </m:r>
                  </m:oMath>
                </a14:m>
                <a:r>
                  <a:rPr kumimoji="1" lang="zh-CN" altLang="en-US" dirty="0"/>
                  <a:t> 是公开样本数量</a:t>
                </a:r>
              </a:p>
            </p:txBody>
          </p:sp>
        </mc:Choice>
        <mc:Fallback xmlns="">
          <p:sp>
            <p:nvSpPr>
              <p:cNvPr id="5" name="文本框 4">
                <a:extLst>
                  <a:ext uri="{FF2B5EF4-FFF2-40B4-BE49-F238E27FC236}">
                    <a16:creationId xmlns:a16="http://schemas.microsoft.com/office/drawing/2014/main" id="{A5920C47-F9E7-A71D-080E-184DDA64112C}"/>
                  </a:ext>
                </a:extLst>
              </p:cNvPr>
              <p:cNvSpPr txBox="1">
                <a:spLocks noRot="1" noChangeAspect="1" noMove="1" noResize="1" noEditPoints="1" noAdjustHandles="1" noChangeArrowheads="1" noChangeShapeType="1" noTextEdit="1"/>
              </p:cNvSpPr>
              <p:nvPr/>
            </p:nvSpPr>
            <p:spPr>
              <a:xfrm>
                <a:off x="130629" y="5427024"/>
                <a:ext cx="5387440" cy="1289905"/>
              </a:xfrm>
              <a:prstGeom prst="rect">
                <a:avLst/>
              </a:prstGeom>
              <a:blipFill>
                <a:blip r:embed="rId5"/>
                <a:stretch>
                  <a:fillRect b="-68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5B0FF5-9340-6616-3091-28AB71404DEE}"/>
                  </a:ext>
                </a:extLst>
              </p:cNvPr>
              <p:cNvSpPr txBox="1"/>
              <p:nvPr/>
            </p:nvSpPr>
            <p:spPr>
              <a:xfrm>
                <a:off x="5787042" y="3062875"/>
                <a:ext cx="6404958" cy="9675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kumimoji="1" lang="en-US" altLang="zh-CN" sz="2400" b="0" i="1" smtClean="0">
                              <a:solidFill>
                                <a:srgbClr val="C00000"/>
                              </a:solidFill>
                              <a:latin typeface="Cambria Math" panose="02040503050406030204" pitchFamily="18" charset="0"/>
                            </a:rPr>
                          </m:ctrlPr>
                        </m:funcPr>
                        <m:fName>
                          <m:r>
                            <m:rPr>
                              <m:sty m:val="p"/>
                            </m:rPr>
                            <a:rPr kumimoji="1" lang="en-US" altLang="zh-CN" sz="2400" b="0" i="0" smtClean="0">
                              <a:solidFill>
                                <a:srgbClr val="C00000"/>
                              </a:solidFill>
                              <a:latin typeface="Cambria Math" panose="02040503050406030204" pitchFamily="18" charset="0"/>
                            </a:rPr>
                            <m:t>Pr</m:t>
                          </m:r>
                        </m:fName>
                        <m:e>
                          <m:d>
                            <m:dPr>
                              <m:begChr m:val="["/>
                              <m:endChr m:val="]"/>
                              <m:ctrlPr>
                                <a:rPr kumimoji="1" lang="en-US" altLang="zh-CN" sz="2400" b="0" i="1" smtClean="0">
                                  <a:solidFill>
                                    <a:srgbClr val="C00000"/>
                                  </a:solidFill>
                                  <a:latin typeface="Cambria Math" panose="02040503050406030204" pitchFamily="18" charset="0"/>
                                </a:rPr>
                              </m:ctrlPr>
                            </m:dPr>
                            <m:e>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𝐸</m:t>
                                  </m:r>
                                </m:e>
                                <m:sub>
                                  <m:r>
                                    <a:rPr kumimoji="1" lang="en-US" altLang="zh-CN" sz="2400" b="0" i="1" smtClean="0">
                                      <a:solidFill>
                                        <a:srgbClr val="C00000"/>
                                      </a:solidFill>
                                      <a:latin typeface="Cambria Math" panose="02040503050406030204" pitchFamily="18" charset="0"/>
                                    </a:rPr>
                                    <m:t>𝐵</m:t>
                                  </m:r>
                                </m:sub>
                              </m:sSub>
                            </m:e>
                          </m:d>
                        </m:e>
                      </m:func>
                      <m:r>
                        <a:rPr kumimoji="1" lang="en-US" altLang="zh-CN" sz="2400" b="0" i="1" smtClean="0">
                          <a:solidFill>
                            <a:srgbClr val="C00000"/>
                          </a:solidFill>
                          <a:latin typeface="Cambria Math" panose="02040503050406030204" pitchFamily="18" charset="0"/>
                        </a:rPr>
                        <m:t>=</m:t>
                      </m:r>
                      <m:f>
                        <m:fPr>
                          <m:ctrlPr>
                            <a:rPr kumimoji="1" lang="en-US" altLang="zh-CN" sz="2400" b="0" i="1" smtClean="0">
                              <a:solidFill>
                                <a:srgbClr val="C00000"/>
                              </a:solidFill>
                              <a:latin typeface="Cambria Math" panose="02040503050406030204" pitchFamily="18" charset="0"/>
                            </a:rPr>
                          </m:ctrlPr>
                        </m:fPr>
                        <m:num>
                          <m:sSubSup>
                            <m:sSubSupPr>
                              <m:ctrlPr>
                                <a:rPr kumimoji="1" lang="en-US" altLang="zh-CN" sz="2400" b="0" i="1" smtClean="0">
                                  <a:solidFill>
                                    <a:srgbClr val="C00000"/>
                                  </a:solidFill>
                                  <a:latin typeface="Cambria Math" panose="02040503050406030204" pitchFamily="18" charset="0"/>
                                </a:rPr>
                              </m:ctrlPr>
                            </m:sSubSupPr>
                            <m:e>
                              <m:r>
                                <a:rPr kumimoji="1" lang="en-US" altLang="zh-CN" sz="2400" b="0" i="1" smtClean="0">
                                  <a:solidFill>
                                    <a:srgbClr val="C00000"/>
                                  </a:solidFill>
                                  <a:latin typeface="Cambria Math" panose="02040503050406030204" pitchFamily="18" charset="0"/>
                                </a:rPr>
                                <m:t>𝐶</m:t>
                              </m:r>
                            </m:e>
                            <m:sub>
                              <m:r>
                                <a:rPr kumimoji="1" lang="en-US" altLang="zh-CN" sz="2400" b="0" i="1" smtClean="0">
                                  <a:solidFill>
                                    <a:srgbClr val="C00000"/>
                                  </a:solidFill>
                                  <a:latin typeface="Cambria Math" panose="02040503050406030204" pitchFamily="18" charset="0"/>
                                </a:rPr>
                                <m:t>𝐵</m:t>
                              </m:r>
                            </m:sub>
                            <m:sup>
                              <m:r>
                                <a:rPr kumimoji="1" lang="en-US" altLang="zh-CN" sz="2400" b="0" i="1" smtClean="0">
                                  <a:solidFill>
                                    <a:srgbClr val="C00000"/>
                                  </a:solidFill>
                                  <a:latin typeface="Cambria Math" panose="02040503050406030204" pitchFamily="18" charset="0"/>
                                </a:rPr>
                                <m:t>𝑖</m:t>
                              </m:r>
                            </m:sup>
                          </m:sSubSup>
                        </m:num>
                        <m:den>
                          <m:sSubSup>
                            <m:sSubSupPr>
                              <m:ctrlPr>
                                <a:rPr kumimoji="1" lang="en-US" altLang="zh-CN" sz="2400" i="1">
                                  <a:solidFill>
                                    <a:srgbClr val="C00000"/>
                                  </a:solidFill>
                                  <a:latin typeface="Cambria Math" panose="02040503050406030204" pitchFamily="18" charset="0"/>
                                </a:rPr>
                              </m:ctrlPr>
                            </m:sSubSupPr>
                            <m:e>
                              <m:r>
                                <a:rPr kumimoji="1" lang="en-US" altLang="zh-CN" sz="2400" i="1">
                                  <a:solidFill>
                                    <a:srgbClr val="C00000"/>
                                  </a:solidFill>
                                  <a:latin typeface="Cambria Math" panose="02040503050406030204" pitchFamily="18" charset="0"/>
                                </a:rPr>
                                <m:t>𝐶</m:t>
                              </m:r>
                            </m:e>
                            <m:sub>
                              <m:r>
                                <a:rPr kumimoji="1" lang="en-US" altLang="zh-CN" sz="2400" i="1">
                                  <a:solidFill>
                                    <a:srgbClr val="C00000"/>
                                  </a:solidFill>
                                  <a:latin typeface="Cambria Math" panose="02040503050406030204" pitchFamily="18" charset="0"/>
                                </a:rPr>
                                <m:t>𝑅𝐵</m:t>
                              </m:r>
                            </m:sub>
                            <m:sup>
                              <m:r>
                                <a:rPr kumimoji="1" lang="en-US" altLang="zh-CN" sz="2400" b="0" i="1" smtClean="0">
                                  <a:solidFill>
                                    <a:srgbClr val="C00000"/>
                                  </a:solidFill>
                                  <a:latin typeface="Cambria Math" panose="02040503050406030204" pitchFamily="18" charset="0"/>
                                </a:rPr>
                                <m:t>𝑖𝐵</m:t>
                              </m:r>
                            </m:sup>
                          </m:sSubSup>
                        </m:den>
                      </m:f>
                      <m:r>
                        <a:rPr kumimoji="1" lang="en-US" altLang="zh-CN" sz="2400" b="0" i="1" smtClean="0">
                          <a:solidFill>
                            <a:srgbClr val="C00000"/>
                          </a:solidFill>
                          <a:latin typeface="Cambria Math" panose="02040503050406030204" pitchFamily="18" charset="0"/>
                        </a:rPr>
                        <m:t>=</m:t>
                      </m:r>
                      <m:f>
                        <m:fPr>
                          <m:ctrlPr>
                            <a:rPr kumimoji="1" lang="en-US" altLang="zh-CN" sz="2400" b="0" i="1" smtClean="0">
                              <a:solidFill>
                                <a:srgbClr val="C00000"/>
                              </a:solidFill>
                              <a:latin typeface="Cambria Math" panose="02040503050406030204" pitchFamily="18" charset="0"/>
                            </a:rPr>
                          </m:ctrlPr>
                        </m:fPr>
                        <m:num>
                          <m:d>
                            <m:dPr>
                              <m:ctrlPr>
                                <a:rPr kumimoji="1" lang="en-US" altLang="zh-CN" sz="2400" i="1">
                                  <a:solidFill>
                                    <a:srgbClr val="C00000"/>
                                  </a:solidFill>
                                  <a:latin typeface="Cambria Math" panose="02040503050406030204" pitchFamily="18" charset="0"/>
                                </a:rPr>
                              </m:ctrlPr>
                            </m:dPr>
                            <m:e>
                              <m:r>
                                <a:rPr kumimoji="1" lang="en-US" altLang="zh-CN" sz="2400" i="1">
                                  <a:solidFill>
                                    <a:srgbClr val="C00000"/>
                                  </a:solidFill>
                                  <a:latin typeface="Cambria Math" panose="02040503050406030204" pitchFamily="18" charset="0"/>
                                </a:rPr>
                                <m:t>𝑅</m:t>
                              </m:r>
                            </m:e>
                          </m:d>
                          <m:r>
                            <a:rPr kumimoji="1" lang="en-US" altLang="zh-CN" sz="2400" i="1">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𝑖𝐵</m:t>
                              </m:r>
                            </m:e>
                          </m:d>
                          <m:r>
                            <a:rPr kumimoji="1" lang="en-US" altLang="zh-CN" sz="2400" b="0" i="1" smtClean="0">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𝑖𝐵</m:t>
                              </m:r>
                            </m:e>
                          </m:d>
                          <m:r>
                            <a:rPr kumimoji="1" lang="en-US" altLang="zh-CN" sz="2400" b="0" i="1" smtClean="0">
                              <a:solidFill>
                                <a:srgbClr val="C00000"/>
                              </a:solidFill>
                              <a:latin typeface="Cambria Math" panose="02040503050406030204" pitchFamily="18" charset="0"/>
                            </a:rPr>
                            <m:t>!</m:t>
                          </m:r>
                        </m:num>
                        <m:den>
                          <m:d>
                            <m:dPr>
                              <m:ctrlPr>
                                <a:rPr kumimoji="1" lang="en-US" altLang="zh-CN" sz="2400" i="1">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𝑖</m:t>
                              </m:r>
                            </m:e>
                          </m:d>
                          <m:r>
                            <a:rPr kumimoji="1" lang="en-US" altLang="zh-CN" sz="2400" i="1">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m:t>
                              </m:r>
                            </m:e>
                          </m:d>
                          <m:r>
                            <a:rPr kumimoji="1" lang="en-US" altLang="zh-CN" sz="2400" b="0" i="1" smtClean="0">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e>
                          </m:d>
                          <m:r>
                            <a:rPr kumimoji="1" lang="en-US" altLang="zh-CN" sz="2400" b="0" i="1" smtClean="0">
                              <a:solidFill>
                                <a:srgbClr val="C00000"/>
                              </a:solidFill>
                              <a:latin typeface="Cambria Math" panose="02040503050406030204" pitchFamily="18" charset="0"/>
                            </a:rPr>
                            <m:t>!</m:t>
                          </m:r>
                        </m:den>
                      </m:f>
                    </m:oMath>
                  </m:oMathPara>
                </a14:m>
                <a:endParaRPr lang="zh-CN" altLang="en-US" sz="2400" dirty="0">
                  <a:solidFill>
                    <a:srgbClr val="C00000"/>
                  </a:solidFill>
                </a:endParaRPr>
              </a:p>
            </p:txBody>
          </p:sp>
        </mc:Choice>
        <mc:Fallback xmlns="">
          <p:sp>
            <p:nvSpPr>
              <p:cNvPr id="6" name="文本框 5">
                <a:extLst>
                  <a:ext uri="{FF2B5EF4-FFF2-40B4-BE49-F238E27FC236}">
                    <a16:creationId xmlns:a16="http://schemas.microsoft.com/office/drawing/2014/main" id="{795B0FF5-9340-6616-3091-28AB71404DEE}"/>
                  </a:ext>
                </a:extLst>
              </p:cNvPr>
              <p:cNvSpPr txBox="1">
                <a:spLocks noRot="1" noChangeAspect="1" noMove="1" noResize="1" noEditPoints="1" noAdjustHandles="1" noChangeArrowheads="1" noChangeShapeType="1" noTextEdit="1"/>
              </p:cNvSpPr>
              <p:nvPr/>
            </p:nvSpPr>
            <p:spPr>
              <a:xfrm>
                <a:off x="5787042" y="3062875"/>
                <a:ext cx="6404958" cy="967509"/>
              </a:xfrm>
              <a:prstGeom prst="rect">
                <a:avLst/>
              </a:prstGeom>
              <a:blipFill>
                <a:blip r:embed="rId6"/>
                <a:stretch>
                  <a:fillRect b="-1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003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275278B7-F0B5-4B61-0DB0-F820F7F0EA68}"/>
              </a:ext>
            </a:extLst>
          </p:cNvPr>
          <p:cNvPicPr>
            <a:picLocks noChangeAspect="1"/>
          </p:cNvPicPr>
          <p:nvPr/>
        </p:nvPicPr>
        <p:blipFill rotWithShape="1">
          <a:blip r:embed="rId3"/>
          <a:srcRect b="22080"/>
          <a:stretch/>
        </p:blipFill>
        <p:spPr>
          <a:xfrm>
            <a:off x="2400" y="973712"/>
            <a:ext cx="12189600" cy="458505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E6580F5-84D1-C8A9-2C05-A715C08A67C8}"/>
                  </a:ext>
                </a:extLst>
              </p:cNvPr>
              <p:cNvSpPr txBox="1"/>
              <p:nvPr/>
            </p:nvSpPr>
            <p:spPr>
              <a:xfrm>
                <a:off x="793992" y="5627602"/>
                <a:ext cx="5302008" cy="9675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kumimoji="1" lang="en-US" altLang="zh-CN" sz="2400" b="0" i="1" smtClean="0">
                              <a:solidFill>
                                <a:srgbClr val="C00000"/>
                              </a:solidFill>
                              <a:latin typeface="Cambria Math" panose="02040503050406030204" pitchFamily="18" charset="0"/>
                            </a:rPr>
                          </m:ctrlPr>
                        </m:funcPr>
                        <m:fName>
                          <m:r>
                            <m:rPr>
                              <m:sty m:val="p"/>
                            </m:rPr>
                            <a:rPr kumimoji="1" lang="en-US" altLang="zh-CN" sz="2400" b="0" i="0" smtClean="0">
                              <a:solidFill>
                                <a:srgbClr val="C00000"/>
                              </a:solidFill>
                              <a:latin typeface="Cambria Math" panose="02040503050406030204" pitchFamily="18" charset="0"/>
                            </a:rPr>
                            <m:t>Pr</m:t>
                          </m:r>
                        </m:fName>
                        <m:e>
                          <m:d>
                            <m:dPr>
                              <m:begChr m:val="["/>
                              <m:endChr m:val="]"/>
                              <m:ctrlPr>
                                <a:rPr kumimoji="1" lang="en-US" altLang="zh-CN" sz="2400" b="0" i="1" smtClean="0">
                                  <a:solidFill>
                                    <a:srgbClr val="C00000"/>
                                  </a:solidFill>
                                  <a:latin typeface="Cambria Math" panose="02040503050406030204" pitchFamily="18" charset="0"/>
                                </a:rPr>
                              </m:ctrlPr>
                            </m:dPr>
                            <m:e>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𝐸</m:t>
                                  </m:r>
                                </m:e>
                                <m:sub>
                                  <m:r>
                                    <a:rPr kumimoji="1" lang="en-US" altLang="zh-CN" sz="2400" b="0" i="1" smtClean="0">
                                      <a:solidFill>
                                        <a:srgbClr val="C00000"/>
                                      </a:solidFill>
                                      <a:latin typeface="Cambria Math" panose="02040503050406030204" pitchFamily="18" charset="0"/>
                                    </a:rPr>
                                    <m:t>𝐵</m:t>
                                  </m:r>
                                </m:sub>
                              </m:sSub>
                            </m:e>
                          </m:d>
                        </m:e>
                      </m:func>
                      <m:r>
                        <a:rPr kumimoji="1" lang="en-US" altLang="zh-CN" sz="2400" b="0" i="1" smtClean="0">
                          <a:solidFill>
                            <a:srgbClr val="C00000"/>
                          </a:solidFill>
                          <a:latin typeface="Cambria Math" panose="02040503050406030204" pitchFamily="18" charset="0"/>
                        </a:rPr>
                        <m:t>=</m:t>
                      </m:r>
                      <m:f>
                        <m:fPr>
                          <m:ctrlPr>
                            <a:rPr kumimoji="1" lang="en-US" altLang="zh-CN" sz="2400" b="0" i="1" smtClean="0">
                              <a:solidFill>
                                <a:srgbClr val="C00000"/>
                              </a:solidFill>
                              <a:latin typeface="Cambria Math" panose="02040503050406030204" pitchFamily="18" charset="0"/>
                            </a:rPr>
                          </m:ctrlPr>
                        </m:fPr>
                        <m:num>
                          <m:sSubSup>
                            <m:sSubSupPr>
                              <m:ctrlPr>
                                <a:rPr kumimoji="1" lang="en-US" altLang="zh-CN" sz="2400" b="0" i="1" smtClean="0">
                                  <a:solidFill>
                                    <a:srgbClr val="C00000"/>
                                  </a:solidFill>
                                  <a:latin typeface="Cambria Math" panose="02040503050406030204" pitchFamily="18" charset="0"/>
                                </a:rPr>
                              </m:ctrlPr>
                            </m:sSubSupPr>
                            <m:e>
                              <m:r>
                                <a:rPr kumimoji="1" lang="en-US" altLang="zh-CN" sz="2400" b="0" i="1" smtClean="0">
                                  <a:solidFill>
                                    <a:srgbClr val="C00000"/>
                                  </a:solidFill>
                                  <a:latin typeface="Cambria Math" panose="02040503050406030204" pitchFamily="18" charset="0"/>
                                </a:rPr>
                                <m:t>𝐶</m:t>
                              </m:r>
                            </m:e>
                            <m:sub>
                              <m:r>
                                <a:rPr kumimoji="1" lang="en-US" altLang="zh-CN" sz="2400" b="0" i="1" smtClean="0">
                                  <a:solidFill>
                                    <a:srgbClr val="C00000"/>
                                  </a:solidFill>
                                  <a:latin typeface="Cambria Math" panose="02040503050406030204" pitchFamily="18" charset="0"/>
                                </a:rPr>
                                <m:t>𝐵</m:t>
                              </m:r>
                            </m:sub>
                            <m:sup>
                              <m:r>
                                <a:rPr kumimoji="1" lang="en-US" altLang="zh-CN" sz="2400" b="0" i="1" smtClean="0">
                                  <a:solidFill>
                                    <a:srgbClr val="C00000"/>
                                  </a:solidFill>
                                  <a:latin typeface="Cambria Math" panose="02040503050406030204" pitchFamily="18" charset="0"/>
                                </a:rPr>
                                <m:t>𝑖</m:t>
                              </m:r>
                            </m:sup>
                          </m:sSubSup>
                        </m:num>
                        <m:den>
                          <m:sSubSup>
                            <m:sSubSupPr>
                              <m:ctrlPr>
                                <a:rPr kumimoji="1" lang="en-US" altLang="zh-CN" sz="2400" i="1">
                                  <a:solidFill>
                                    <a:srgbClr val="C00000"/>
                                  </a:solidFill>
                                  <a:latin typeface="Cambria Math" panose="02040503050406030204" pitchFamily="18" charset="0"/>
                                </a:rPr>
                              </m:ctrlPr>
                            </m:sSubSupPr>
                            <m:e>
                              <m:r>
                                <a:rPr kumimoji="1" lang="en-US" altLang="zh-CN" sz="2400" i="1">
                                  <a:solidFill>
                                    <a:srgbClr val="C00000"/>
                                  </a:solidFill>
                                  <a:latin typeface="Cambria Math" panose="02040503050406030204" pitchFamily="18" charset="0"/>
                                </a:rPr>
                                <m:t>𝐶</m:t>
                              </m:r>
                            </m:e>
                            <m:sub>
                              <m:r>
                                <a:rPr kumimoji="1" lang="en-US" altLang="zh-CN" sz="2400" i="1">
                                  <a:solidFill>
                                    <a:srgbClr val="C00000"/>
                                  </a:solidFill>
                                  <a:latin typeface="Cambria Math" panose="02040503050406030204" pitchFamily="18" charset="0"/>
                                </a:rPr>
                                <m:t>𝑅𝐵</m:t>
                              </m:r>
                            </m:sub>
                            <m:sup>
                              <m:r>
                                <a:rPr kumimoji="1" lang="en-US" altLang="zh-CN" sz="2400" b="0" i="1" smtClean="0">
                                  <a:solidFill>
                                    <a:srgbClr val="C00000"/>
                                  </a:solidFill>
                                  <a:latin typeface="Cambria Math" panose="02040503050406030204" pitchFamily="18" charset="0"/>
                                </a:rPr>
                                <m:t>𝑖𝐵</m:t>
                              </m:r>
                            </m:sup>
                          </m:sSubSup>
                        </m:den>
                      </m:f>
                      <m:r>
                        <a:rPr kumimoji="1" lang="en-US" altLang="zh-CN" sz="2400" b="0" i="1" smtClean="0">
                          <a:solidFill>
                            <a:srgbClr val="C00000"/>
                          </a:solidFill>
                          <a:latin typeface="Cambria Math" panose="02040503050406030204" pitchFamily="18" charset="0"/>
                        </a:rPr>
                        <m:t>=</m:t>
                      </m:r>
                      <m:f>
                        <m:fPr>
                          <m:ctrlPr>
                            <a:rPr kumimoji="1" lang="en-US" altLang="zh-CN" sz="2400" b="0" i="1" smtClean="0">
                              <a:solidFill>
                                <a:srgbClr val="C00000"/>
                              </a:solidFill>
                              <a:latin typeface="Cambria Math" panose="02040503050406030204" pitchFamily="18" charset="0"/>
                            </a:rPr>
                          </m:ctrlPr>
                        </m:fPr>
                        <m:num>
                          <m:d>
                            <m:dPr>
                              <m:ctrlPr>
                                <a:rPr kumimoji="1" lang="en-US" altLang="zh-CN" sz="2400" i="1">
                                  <a:solidFill>
                                    <a:srgbClr val="C00000"/>
                                  </a:solidFill>
                                  <a:latin typeface="Cambria Math" panose="02040503050406030204" pitchFamily="18" charset="0"/>
                                </a:rPr>
                              </m:ctrlPr>
                            </m:dPr>
                            <m:e>
                              <m:r>
                                <a:rPr kumimoji="1" lang="en-US" altLang="zh-CN" sz="2400" i="1">
                                  <a:solidFill>
                                    <a:srgbClr val="C00000"/>
                                  </a:solidFill>
                                  <a:latin typeface="Cambria Math" panose="02040503050406030204" pitchFamily="18" charset="0"/>
                                </a:rPr>
                                <m:t>𝑅</m:t>
                              </m:r>
                            </m:e>
                          </m:d>
                          <m:r>
                            <a:rPr kumimoji="1" lang="en-US" altLang="zh-CN" sz="2400" i="1">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𝑖𝐵</m:t>
                              </m:r>
                            </m:e>
                          </m:d>
                          <m:r>
                            <a:rPr kumimoji="1" lang="en-US" altLang="zh-CN" sz="2400" b="0" i="1" smtClean="0">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𝑖𝐵</m:t>
                              </m:r>
                            </m:e>
                          </m:d>
                          <m:r>
                            <a:rPr kumimoji="1" lang="en-US" altLang="zh-CN" sz="2400" b="0" i="1" smtClean="0">
                              <a:solidFill>
                                <a:srgbClr val="C00000"/>
                              </a:solidFill>
                              <a:latin typeface="Cambria Math" panose="02040503050406030204" pitchFamily="18" charset="0"/>
                            </a:rPr>
                            <m:t>!</m:t>
                          </m:r>
                        </m:num>
                        <m:den>
                          <m:d>
                            <m:dPr>
                              <m:ctrlPr>
                                <a:rPr kumimoji="1" lang="en-US" altLang="zh-CN" sz="2400" i="1">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𝑖</m:t>
                              </m:r>
                            </m:e>
                          </m:d>
                          <m:r>
                            <a:rPr kumimoji="1" lang="en-US" altLang="zh-CN" sz="2400" i="1">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m:t>
                              </m:r>
                            </m:e>
                          </m:d>
                          <m:r>
                            <a:rPr kumimoji="1" lang="en-US" altLang="zh-CN" sz="2400" b="0" i="1" smtClean="0">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e>
                          </m:d>
                          <m:r>
                            <a:rPr kumimoji="1" lang="en-US" altLang="zh-CN" sz="2400" b="0" i="1" smtClean="0">
                              <a:solidFill>
                                <a:srgbClr val="C00000"/>
                              </a:solidFill>
                              <a:latin typeface="Cambria Math" panose="02040503050406030204" pitchFamily="18" charset="0"/>
                            </a:rPr>
                            <m:t>!</m:t>
                          </m:r>
                        </m:den>
                      </m:f>
                    </m:oMath>
                  </m:oMathPara>
                </a14:m>
                <a:endParaRPr lang="zh-CN" altLang="en-US" sz="2400" dirty="0">
                  <a:solidFill>
                    <a:srgbClr val="C00000"/>
                  </a:solidFill>
                </a:endParaRPr>
              </a:p>
            </p:txBody>
          </p:sp>
        </mc:Choice>
        <mc:Fallback xmlns="">
          <p:sp>
            <p:nvSpPr>
              <p:cNvPr id="6" name="文本框 5">
                <a:extLst>
                  <a:ext uri="{FF2B5EF4-FFF2-40B4-BE49-F238E27FC236}">
                    <a16:creationId xmlns:a16="http://schemas.microsoft.com/office/drawing/2014/main" id="{EE6580F5-84D1-C8A9-2C05-A715C08A67C8}"/>
                  </a:ext>
                </a:extLst>
              </p:cNvPr>
              <p:cNvSpPr txBox="1">
                <a:spLocks noRot="1" noChangeAspect="1" noMove="1" noResize="1" noEditPoints="1" noAdjustHandles="1" noChangeArrowheads="1" noChangeShapeType="1" noTextEdit="1"/>
              </p:cNvSpPr>
              <p:nvPr/>
            </p:nvSpPr>
            <p:spPr>
              <a:xfrm>
                <a:off x="793992" y="5627602"/>
                <a:ext cx="5302008" cy="967509"/>
              </a:xfrm>
              <a:prstGeom prst="rect">
                <a:avLst/>
              </a:prstGeom>
              <a:blipFill>
                <a:blip r:embed="rId4"/>
                <a:stretch>
                  <a:fillRect b="-1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33EB617-B305-D675-32D3-8AB724744F09}"/>
                  </a:ext>
                </a:extLst>
              </p:cNvPr>
              <p:cNvSpPr txBox="1"/>
              <p:nvPr/>
            </p:nvSpPr>
            <p:spPr>
              <a:xfrm>
                <a:off x="6203645" y="5627602"/>
                <a:ext cx="5988355" cy="9368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kumimoji="1" lang="en-US" altLang="zh-CN" sz="2400" b="0" i="1" smtClean="0">
                              <a:solidFill>
                                <a:srgbClr val="C00000"/>
                              </a:solidFill>
                              <a:latin typeface="Cambria Math" panose="02040503050406030204" pitchFamily="18" charset="0"/>
                            </a:rPr>
                          </m:ctrlPr>
                        </m:funcPr>
                        <m:fName>
                          <m:r>
                            <m:rPr>
                              <m:sty m:val="p"/>
                            </m:rPr>
                            <a:rPr kumimoji="1" lang="en-US" altLang="zh-CN" sz="2400" b="0" i="0" smtClean="0">
                              <a:solidFill>
                                <a:srgbClr val="C00000"/>
                              </a:solidFill>
                              <a:latin typeface="Cambria Math" panose="02040503050406030204" pitchFamily="18" charset="0"/>
                            </a:rPr>
                            <m:t>Pr</m:t>
                          </m:r>
                        </m:fName>
                        <m:e>
                          <m:d>
                            <m:dPr>
                              <m:begChr m:val="["/>
                              <m:endChr m:val="]"/>
                              <m:ctrlPr>
                                <a:rPr kumimoji="1" lang="en-US" altLang="zh-CN" sz="2400" b="0" i="1" smtClean="0">
                                  <a:solidFill>
                                    <a:srgbClr val="C00000"/>
                                  </a:solidFill>
                                  <a:latin typeface="Cambria Math" panose="02040503050406030204" pitchFamily="18" charset="0"/>
                                </a:rPr>
                              </m:ctrlPr>
                            </m:dPr>
                            <m:e>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𝐸</m:t>
                                  </m:r>
                                </m:e>
                                <m:sub>
                                  <m:r>
                                    <a:rPr kumimoji="1" lang="en-US" altLang="zh-CN" sz="2400" b="0" i="1" smtClean="0">
                                      <a:solidFill>
                                        <a:srgbClr val="C00000"/>
                                      </a:solidFill>
                                      <a:latin typeface="Cambria Math" panose="02040503050406030204" pitchFamily="18" charset="0"/>
                                    </a:rPr>
                                    <m:t>𝑇</m:t>
                                  </m:r>
                                </m:sub>
                              </m:sSub>
                            </m:e>
                          </m:d>
                        </m:e>
                      </m:func>
                      <m:r>
                        <a:rPr kumimoji="1" lang="en-US" altLang="zh-CN" sz="2400" b="0" i="1" smtClean="0">
                          <a:solidFill>
                            <a:srgbClr val="C00000"/>
                          </a:solidFill>
                          <a:latin typeface="Cambria Math" panose="02040503050406030204" pitchFamily="18" charset="0"/>
                        </a:rPr>
                        <m:t>=</m:t>
                      </m:r>
                      <m:f>
                        <m:fPr>
                          <m:ctrlPr>
                            <a:rPr kumimoji="1" lang="en-US" altLang="zh-CN" sz="2400" b="0" i="1" smtClean="0">
                              <a:solidFill>
                                <a:srgbClr val="C00000"/>
                              </a:solidFill>
                              <a:latin typeface="Cambria Math" panose="02040503050406030204" pitchFamily="18" charset="0"/>
                            </a:rPr>
                          </m:ctrlPr>
                        </m:fPr>
                        <m:num>
                          <m:sSubSup>
                            <m:sSubSupPr>
                              <m:ctrlPr>
                                <a:rPr kumimoji="1" lang="en-US" altLang="zh-CN" sz="2400" b="0" i="1" smtClean="0">
                                  <a:solidFill>
                                    <a:srgbClr val="C00000"/>
                                  </a:solidFill>
                                  <a:latin typeface="Cambria Math" panose="02040503050406030204" pitchFamily="18" charset="0"/>
                                </a:rPr>
                              </m:ctrlPr>
                            </m:sSubSupPr>
                            <m:e>
                              <m:r>
                                <a:rPr kumimoji="1" lang="en-US" altLang="zh-CN" sz="2400" b="0" i="1" smtClean="0">
                                  <a:solidFill>
                                    <a:srgbClr val="C00000"/>
                                  </a:solidFill>
                                  <a:latin typeface="Cambria Math" panose="02040503050406030204" pitchFamily="18" charset="0"/>
                                </a:rPr>
                                <m:t>𝐶</m:t>
                              </m:r>
                            </m:e>
                            <m:sub>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𝑇</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𝑖𝐵</m:t>
                              </m:r>
                            </m:sub>
                            <m:sup>
                              <m:r>
                                <a:rPr kumimoji="1" lang="en-US" altLang="zh-CN" sz="2400" b="0" i="1" smtClean="0">
                                  <a:solidFill>
                                    <a:srgbClr val="C00000"/>
                                  </a:solidFill>
                                  <a:latin typeface="Cambria Math" panose="02040503050406030204" pitchFamily="18" charset="0"/>
                                </a:rPr>
                                <m:t>𝑇</m:t>
                              </m:r>
                            </m:sup>
                          </m:sSubSup>
                        </m:num>
                        <m:den>
                          <m:sSubSup>
                            <m:sSubSupPr>
                              <m:ctrlPr>
                                <a:rPr kumimoji="1" lang="en-US" altLang="zh-CN" sz="2400" i="1">
                                  <a:solidFill>
                                    <a:srgbClr val="C00000"/>
                                  </a:solidFill>
                                  <a:latin typeface="Cambria Math" panose="02040503050406030204" pitchFamily="18" charset="0"/>
                                </a:rPr>
                              </m:ctrlPr>
                            </m:sSubSupPr>
                            <m:e>
                              <m:r>
                                <a:rPr kumimoji="1" lang="en-US" altLang="zh-CN" sz="2400" i="1">
                                  <a:solidFill>
                                    <a:srgbClr val="C00000"/>
                                  </a:solidFill>
                                  <a:latin typeface="Cambria Math" panose="02040503050406030204" pitchFamily="18" charset="0"/>
                                </a:rPr>
                                <m:t>𝐶</m:t>
                              </m:r>
                            </m:e>
                            <m:sub>
                              <m:r>
                                <a:rPr kumimoji="1" lang="en-US" altLang="zh-CN" sz="2400" i="1">
                                  <a:solidFill>
                                    <a:srgbClr val="C00000"/>
                                  </a:solidFill>
                                  <a:latin typeface="Cambria Math" panose="02040503050406030204" pitchFamily="18" charset="0"/>
                                </a:rPr>
                                <m:t>𝑅𝐵</m:t>
                              </m:r>
                              <m:r>
                                <a:rPr kumimoji="1" lang="en-US" altLang="zh-CN" sz="2400" i="1">
                                  <a:solidFill>
                                    <a:srgbClr val="C00000"/>
                                  </a:solidFill>
                                  <a:latin typeface="Cambria Math" panose="02040503050406030204" pitchFamily="18" charset="0"/>
                                </a:rPr>
                                <m:t>+</m:t>
                              </m:r>
                              <m:r>
                                <a:rPr kumimoji="1" lang="en-US" altLang="zh-CN" sz="2400" i="1">
                                  <a:solidFill>
                                    <a:srgbClr val="C00000"/>
                                  </a:solidFill>
                                  <a:latin typeface="Cambria Math" panose="02040503050406030204" pitchFamily="18" charset="0"/>
                                </a:rPr>
                                <m:t>𝑇</m:t>
                              </m:r>
                            </m:sub>
                            <m:sup>
                              <m:r>
                                <a:rPr kumimoji="1" lang="en-US" altLang="zh-CN" sz="2400" i="1">
                                  <a:solidFill>
                                    <a:srgbClr val="C00000"/>
                                  </a:solidFill>
                                  <a:latin typeface="Cambria Math" panose="02040503050406030204" pitchFamily="18" charset="0"/>
                                </a:rPr>
                                <m:t>𝑇</m:t>
                              </m:r>
                            </m:sup>
                          </m:sSubSup>
                        </m:den>
                      </m:f>
                      <m:r>
                        <a:rPr kumimoji="1" lang="en-US" altLang="zh-CN" sz="2400" b="0" i="1" smtClean="0">
                          <a:solidFill>
                            <a:srgbClr val="C00000"/>
                          </a:solidFill>
                          <a:latin typeface="Cambria Math" panose="02040503050406030204" pitchFamily="18" charset="0"/>
                        </a:rPr>
                        <m:t>=</m:t>
                      </m:r>
                      <m:f>
                        <m:fPr>
                          <m:ctrlPr>
                            <a:rPr kumimoji="1" lang="en-US" altLang="zh-CN" sz="2400" b="0" i="1" smtClean="0">
                              <a:solidFill>
                                <a:srgbClr val="C00000"/>
                              </a:solidFill>
                              <a:latin typeface="Cambria Math" panose="02040503050406030204" pitchFamily="18" charset="0"/>
                            </a:rPr>
                          </m:ctrlPr>
                        </m:fPr>
                        <m:num>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𝑇</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𝑖𝐵</m:t>
                              </m:r>
                            </m:e>
                          </m:d>
                          <m:r>
                            <a:rPr kumimoji="1" lang="en-US" altLang="zh-CN" sz="2400" b="0" i="1" smtClean="0">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e>
                          </m:d>
                          <m:r>
                            <a:rPr kumimoji="1" lang="en-US" altLang="zh-CN" sz="2400" b="0" i="1" smtClean="0">
                              <a:solidFill>
                                <a:srgbClr val="C00000"/>
                              </a:solidFill>
                              <a:latin typeface="Cambria Math" panose="02040503050406030204" pitchFamily="18" charset="0"/>
                            </a:rPr>
                            <m:t>!</m:t>
                          </m:r>
                        </m:num>
                        <m:den>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𝑖𝐵</m:t>
                              </m:r>
                            </m:e>
                          </m:d>
                          <m:r>
                            <a:rPr kumimoji="1" lang="en-US" altLang="zh-CN" sz="2400" b="0" i="1" smtClean="0">
                              <a:solidFill>
                                <a:srgbClr val="C00000"/>
                              </a:solidFill>
                              <a:latin typeface="Cambria Math" panose="02040503050406030204" pitchFamily="18" charset="0"/>
                            </a:rPr>
                            <m:t>!</m:t>
                          </m:r>
                          <m:d>
                            <m:dPr>
                              <m:ctrlPr>
                                <a:rPr kumimoji="1" lang="en-US" altLang="zh-CN" sz="2400" b="0" i="1" smtClean="0">
                                  <a:solidFill>
                                    <a:srgbClr val="C00000"/>
                                  </a:solidFill>
                                  <a:latin typeface="Cambria Math" panose="02040503050406030204" pitchFamily="18" charset="0"/>
                                </a:rPr>
                              </m:ctrlPr>
                            </m:dPr>
                            <m:e>
                              <m:r>
                                <a:rPr kumimoji="1" lang="en-US" altLang="zh-CN" sz="2400" b="0" i="1" smtClean="0">
                                  <a:solidFill>
                                    <a:srgbClr val="C00000"/>
                                  </a:solidFill>
                                  <a:latin typeface="Cambria Math" panose="02040503050406030204" pitchFamily="18" charset="0"/>
                                </a:rPr>
                                <m:t>𝑅𝐵</m:t>
                              </m:r>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𝑇</m:t>
                              </m:r>
                            </m:e>
                          </m:d>
                          <m:r>
                            <a:rPr kumimoji="1" lang="en-US" altLang="zh-CN" sz="2400" b="0" i="1" smtClean="0">
                              <a:solidFill>
                                <a:srgbClr val="C00000"/>
                              </a:solidFill>
                              <a:latin typeface="Cambria Math" panose="02040503050406030204" pitchFamily="18" charset="0"/>
                            </a:rPr>
                            <m:t>!</m:t>
                          </m:r>
                        </m:den>
                      </m:f>
                    </m:oMath>
                  </m:oMathPara>
                </a14:m>
                <a:endParaRPr lang="zh-CN" altLang="en-US" sz="2400" dirty="0">
                  <a:solidFill>
                    <a:srgbClr val="C00000"/>
                  </a:solidFill>
                </a:endParaRPr>
              </a:p>
            </p:txBody>
          </p:sp>
        </mc:Choice>
        <mc:Fallback xmlns="">
          <p:sp>
            <p:nvSpPr>
              <p:cNvPr id="7" name="文本框 6">
                <a:extLst>
                  <a:ext uri="{FF2B5EF4-FFF2-40B4-BE49-F238E27FC236}">
                    <a16:creationId xmlns:a16="http://schemas.microsoft.com/office/drawing/2014/main" id="{233EB617-B305-D675-32D3-8AB724744F09}"/>
                  </a:ext>
                </a:extLst>
              </p:cNvPr>
              <p:cNvSpPr txBox="1">
                <a:spLocks noRot="1" noChangeAspect="1" noMove="1" noResize="1" noEditPoints="1" noAdjustHandles="1" noChangeArrowheads="1" noChangeShapeType="1" noTextEdit="1"/>
              </p:cNvSpPr>
              <p:nvPr/>
            </p:nvSpPr>
            <p:spPr>
              <a:xfrm>
                <a:off x="6203645" y="5627602"/>
                <a:ext cx="5988355" cy="936860"/>
              </a:xfrm>
              <a:prstGeom prst="rect">
                <a:avLst/>
              </a:prstGeom>
              <a:blipFill>
                <a:blip r:embed="rId5"/>
                <a:stretch>
                  <a:fillRect b="-27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241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275278B7-F0B5-4B61-0DB0-F820F7F0EA68}"/>
              </a:ext>
            </a:extLst>
          </p:cNvPr>
          <p:cNvPicPr>
            <a:picLocks noChangeAspect="1"/>
          </p:cNvPicPr>
          <p:nvPr/>
        </p:nvPicPr>
        <p:blipFill rotWithShape="1">
          <a:blip r:embed="rId3"/>
          <a:srcRect t="1" b="84078"/>
          <a:stretch/>
        </p:blipFill>
        <p:spPr>
          <a:xfrm>
            <a:off x="2400" y="973713"/>
            <a:ext cx="12189600" cy="936860"/>
          </a:xfrm>
          <a:prstGeom prst="rect">
            <a:avLst/>
          </a:prstGeom>
        </p:spPr>
      </p:pic>
      <p:sp>
        <p:nvSpPr>
          <p:cNvPr id="5" name="文本框 4">
            <a:extLst>
              <a:ext uri="{FF2B5EF4-FFF2-40B4-BE49-F238E27FC236}">
                <a16:creationId xmlns:a16="http://schemas.microsoft.com/office/drawing/2014/main" id="{10EB00D2-5880-5C7A-88BD-B7B4588EFF96}"/>
              </a:ext>
            </a:extLst>
          </p:cNvPr>
          <p:cNvSpPr txBox="1"/>
          <p:nvPr/>
        </p:nvSpPr>
        <p:spPr>
          <a:xfrm>
            <a:off x="527917" y="1905573"/>
            <a:ext cx="11280342" cy="874407"/>
          </a:xfrm>
          <a:prstGeom prst="rect">
            <a:avLst/>
          </a:prstGeom>
          <a:noFill/>
        </p:spPr>
        <p:txBody>
          <a:bodyPr wrap="square">
            <a:spAutoFit/>
          </a:bodyPr>
          <a:lstStyle/>
          <a:p>
            <a:pPr>
              <a:lnSpc>
                <a:spcPct val="150000"/>
              </a:lnSpc>
            </a:pPr>
            <a:r>
              <a:rPr kumimoji="1" lang="zh-CN" altLang="en-US" dirty="0"/>
              <a:t>    服务器欺骗成功事件是</a:t>
            </a:r>
            <a:r>
              <a:rPr kumimoji="1" lang="en-US" altLang="zh-CN" dirty="0"/>
              <a:t>1</a:t>
            </a:r>
            <a:r>
              <a:rPr kumimoji="1" lang="zh-CN" altLang="en-US" dirty="0"/>
              <a:t>）公开样本的准确率验证通过；</a:t>
            </a:r>
            <a:r>
              <a:rPr kumimoji="1" lang="en-US" altLang="zh-CN" dirty="0"/>
              <a:t>2</a:t>
            </a:r>
            <a:r>
              <a:rPr kumimoji="1" lang="zh-CN" altLang="en-US" dirty="0"/>
              <a:t>）查询样本的一致性检测通过，二者需要同时满足，其概率是：</a:t>
            </a:r>
            <a:endParaRPr kumimoji="1" lang="en-US" altLang="zh-CN"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ABE2D3C-5E92-867E-276C-82D54B1D5E85}"/>
                  </a:ext>
                </a:extLst>
              </p:cNvPr>
              <p:cNvSpPr txBox="1"/>
              <p:nvPr/>
            </p:nvSpPr>
            <p:spPr>
              <a:xfrm>
                <a:off x="793992" y="2805222"/>
                <a:ext cx="33438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rgbClr val="C00000"/>
                              </a:solidFill>
                              <a:latin typeface="Cambria Math" panose="02040503050406030204" pitchFamily="18" charset="0"/>
                            </a:rPr>
                          </m:ctrlPr>
                        </m:sSubPr>
                        <m:e>
                          <m:r>
                            <m:rPr>
                              <m:sty m:val="p"/>
                            </m:rPr>
                            <a:rPr kumimoji="1" lang="en-US" altLang="zh-CN">
                              <a:solidFill>
                                <a:srgbClr val="C00000"/>
                              </a:solidFill>
                              <a:latin typeface="Cambria Math" panose="02040503050406030204" pitchFamily="18" charset="0"/>
                            </a:rPr>
                            <m:t>Pr</m:t>
                          </m:r>
                        </m:e>
                        <m:sub>
                          <m:r>
                            <a:rPr kumimoji="1" lang="en-US" altLang="zh-CN" i="1">
                              <a:solidFill>
                                <a:srgbClr val="C00000"/>
                              </a:solidFill>
                              <a:latin typeface="Cambria Math" panose="02040503050406030204" pitchFamily="18" charset="0"/>
                            </a:rPr>
                            <m:t>𝑠</m:t>
                          </m:r>
                          <m:r>
                            <a:rPr kumimoji="1" lang="en-US" altLang="zh-CN" b="0" i="1" smtClean="0">
                              <a:solidFill>
                                <a:srgbClr val="C00000"/>
                              </a:solidFill>
                              <a:latin typeface="Cambria Math" panose="02040503050406030204" pitchFamily="18" charset="0"/>
                            </a:rPr>
                            <m:t>𝑢𝑐𝑐𝑒𝑠𝑠</m:t>
                          </m:r>
                        </m:sub>
                      </m:sSub>
                      <m:r>
                        <a:rPr kumimoji="1" lang="en-US" altLang="zh-CN" b="0" i="1" smtClean="0">
                          <a:solidFill>
                            <a:srgbClr val="C00000"/>
                          </a:solidFill>
                          <a:latin typeface="Cambria Math" panose="02040503050406030204" pitchFamily="18" charset="0"/>
                        </a:rPr>
                        <m:t>=</m:t>
                      </m:r>
                      <m:func>
                        <m:funcPr>
                          <m:ctrlPr>
                            <a:rPr kumimoji="1" lang="en-US" altLang="zh-CN" i="1">
                              <a:solidFill>
                                <a:srgbClr val="C00000"/>
                              </a:solidFill>
                              <a:latin typeface="Cambria Math" panose="02040503050406030204" pitchFamily="18" charset="0"/>
                            </a:rPr>
                          </m:ctrlPr>
                        </m:funcPr>
                        <m:fName>
                          <m:r>
                            <m:rPr>
                              <m:sty m:val="p"/>
                            </m:rPr>
                            <a:rPr kumimoji="1" lang="en-US" altLang="zh-CN">
                              <a:solidFill>
                                <a:srgbClr val="C00000"/>
                              </a:solidFill>
                              <a:latin typeface="Cambria Math" panose="02040503050406030204" pitchFamily="18" charset="0"/>
                            </a:rPr>
                            <m:t>Pr</m:t>
                          </m:r>
                        </m:fName>
                        <m:e>
                          <m:d>
                            <m:dPr>
                              <m:begChr m:val="["/>
                              <m:endChr m:val="]"/>
                              <m:ctrlPr>
                                <a:rPr kumimoji="1" lang="en-US" altLang="zh-CN" i="1">
                                  <a:solidFill>
                                    <a:srgbClr val="C00000"/>
                                  </a:solidFill>
                                  <a:latin typeface="Cambria Math" panose="02040503050406030204" pitchFamily="18" charset="0"/>
                                </a:rPr>
                              </m:ctrlPr>
                            </m:dPr>
                            <m:e>
                              <m:sSub>
                                <m:sSubPr>
                                  <m:ctrlPr>
                                    <a:rPr kumimoji="1" lang="en-US" altLang="zh-CN" i="1">
                                      <a:solidFill>
                                        <a:srgbClr val="C00000"/>
                                      </a:solidFill>
                                      <a:latin typeface="Cambria Math" panose="02040503050406030204" pitchFamily="18" charset="0"/>
                                    </a:rPr>
                                  </m:ctrlPr>
                                </m:sSubPr>
                                <m:e>
                                  <m:r>
                                    <a:rPr kumimoji="1" lang="en-US" altLang="zh-CN" i="1">
                                      <a:solidFill>
                                        <a:srgbClr val="C00000"/>
                                      </a:solidFill>
                                      <a:latin typeface="Cambria Math" panose="02040503050406030204" pitchFamily="18" charset="0"/>
                                    </a:rPr>
                                    <m:t>𝐸</m:t>
                                  </m:r>
                                </m:e>
                                <m:sub>
                                  <m:r>
                                    <a:rPr kumimoji="1" lang="en-US" altLang="zh-CN" i="1">
                                      <a:solidFill>
                                        <a:srgbClr val="C00000"/>
                                      </a:solidFill>
                                      <a:latin typeface="Cambria Math" panose="02040503050406030204" pitchFamily="18" charset="0"/>
                                    </a:rPr>
                                    <m:t>𝐵</m:t>
                                  </m:r>
                                </m:sub>
                              </m:sSub>
                            </m:e>
                          </m:d>
                        </m:e>
                      </m:func>
                      <m:r>
                        <a:rPr kumimoji="1" lang="en-US" altLang="zh-CN" b="0" i="1" smtClean="0">
                          <a:solidFill>
                            <a:srgbClr val="C00000"/>
                          </a:solidFill>
                          <a:latin typeface="Cambria Math" panose="02040503050406030204" pitchFamily="18" charset="0"/>
                        </a:rPr>
                        <m:t>×</m:t>
                      </m:r>
                      <m:func>
                        <m:funcPr>
                          <m:ctrlPr>
                            <a:rPr kumimoji="1" lang="en-US" altLang="zh-CN" i="1">
                              <a:solidFill>
                                <a:srgbClr val="C00000"/>
                              </a:solidFill>
                              <a:latin typeface="Cambria Math" panose="02040503050406030204" pitchFamily="18" charset="0"/>
                            </a:rPr>
                          </m:ctrlPr>
                        </m:funcPr>
                        <m:fName>
                          <m:r>
                            <m:rPr>
                              <m:sty m:val="p"/>
                            </m:rPr>
                            <a:rPr kumimoji="1" lang="en-US" altLang="zh-CN">
                              <a:solidFill>
                                <a:srgbClr val="C00000"/>
                              </a:solidFill>
                              <a:latin typeface="Cambria Math" panose="02040503050406030204" pitchFamily="18" charset="0"/>
                            </a:rPr>
                            <m:t>Pr</m:t>
                          </m:r>
                        </m:fName>
                        <m:e>
                          <m:d>
                            <m:dPr>
                              <m:begChr m:val="["/>
                              <m:endChr m:val="]"/>
                              <m:ctrlPr>
                                <a:rPr kumimoji="1" lang="en-US" altLang="zh-CN" i="1">
                                  <a:solidFill>
                                    <a:srgbClr val="C00000"/>
                                  </a:solidFill>
                                  <a:latin typeface="Cambria Math" panose="02040503050406030204" pitchFamily="18" charset="0"/>
                                </a:rPr>
                              </m:ctrlPr>
                            </m:dPr>
                            <m:e>
                              <m:sSub>
                                <m:sSubPr>
                                  <m:ctrlPr>
                                    <a:rPr kumimoji="1" lang="en-US" altLang="zh-CN" i="1">
                                      <a:solidFill>
                                        <a:srgbClr val="C00000"/>
                                      </a:solidFill>
                                      <a:latin typeface="Cambria Math" panose="02040503050406030204" pitchFamily="18" charset="0"/>
                                    </a:rPr>
                                  </m:ctrlPr>
                                </m:sSubPr>
                                <m:e>
                                  <m:r>
                                    <a:rPr kumimoji="1" lang="en-US" altLang="zh-CN" i="1">
                                      <a:solidFill>
                                        <a:srgbClr val="C00000"/>
                                      </a:solidFill>
                                      <a:latin typeface="Cambria Math" panose="02040503050406030204" pitchFamily="18" charset="0"/>
                                    </a:rPr>
                                    <m:t>𝐸</m:t>
                                  </m:r>
                                </m:e>
                                <m:sub>
                                  <m:r>
                                    <a:rPr kumimoji="1" lang="en-US" altLang="zh-CN" i="1">
                                      <a:solidFill>
                                        <a:srgbClr val="C00000"/>
                                      </a:solidFill>
                                      <a:latin typeface="Cambria Math" panose="02040503050406030204" pitchFamily="18" charset="0"/>
                                    </a:rPr>
                                    <m:t>𝑇</m:t>
                                  </m:r>
                                </m:sub>
                              </m:sSub>
                            </m:e>
                          </m:d>
                        </m:e>
                      </m:func>
                    </m:oMath>
                  </m:oMathPara>
                </a14:m>
                <a:endParaRPr lang="zh-CN" altLang="en-US" dirty="0"/>
              </a:p>
            </p:txBody>
          </p:sp>
        </mc:Choice>
        <mc:Fallback xmlns="">
          <p:sp>
            <p:nvSpPr>
              <p:cNvPr id="9" name="文本框 8">
                <a:extLst>
                  <a:ext uri="{FF2B5EF4-FFF2-40B4-BE49-F238E27FC236}">
                    <a16:creationId xmlns:a16="http://schemas.microsoft.com/office/drawing/2014/main" id="{1ABE2D3C-5E92-867E-276C-82D54B1D5E85}"/>
                  </a:ext>
                </a:extLst>
              </p:cNvPr>
              <p:cNvSpPr txBox="1">
                <a:spLocks noRot="1" noChangeAspect="1" noMove="1" noResize="1" noEditPoints="1" noAdjustHandles="1" noChangeArrowheads="1" noChangeShapeType="1" noTextEdit="1"/>
              </p:cNvSpPr>
              <p:nvPr/>
            </p:nvSpPr>
            <p:spPr>
              <a:xfrm>
                <a:off x="793992" y="2805222"/>
                <a:ext cx="334383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0B28F8F-2602-4198-17B7-973B7313F391}"/>
                  </a:ext>
                </a:extLst>
              </p:cNvPr>
              <p:cNvSpPr txBox="1"/>
              <p:nvPr/>
            </p:nvSpPr>
            <p:spPr>
              <a:xfrm>
                <a:off x="1284436" y="3235149"/>
                <a:ext cx="6094902"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rPr>
                        <m:t>=</m:t>
                      </m:r>
                      <m:f>
                        <m:fPr>
                          <m:ctrlPr>
                            <a:rPr kumimoji="1" lang="en-US" altLang="zh-CN" i="1">
                              <a:solidFill>
                                <a:srgbClr val="C00000"/>
                              </a:solidFill>
                              <a:latin typeface="Cambria Math" panose="02040503050406030204" pitchFamily="18" charset="0"/>
                            </a:rPr>
                          </m:ctrlPr>
                        </m:fPr>
                        <m:num>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m:t>
                              </m:r>
                            </m:e>
                          </m:d>
                          <m:r>
                            <a:rPr kumimoji="1" lang="en-US" altLang="zh-CN" i="1">
                              <a:solidFill>
                                <a:srgbClr val="C00000"/>
                              </a:solidFill>
                              <a:latin typeface="Cambria Math" panose="02040503050406030204" pitchFamily="18" charset="0"/>
                            </a:rPr>
                            <m:t>!</m:t>
                          </m:r>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𝑅𝐵</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𝑖𝐵</m:t>
                              </m:r>
                            </m:e>
                          </m:d>
                          <m:r>
                            <a:rPr kumimoji="1" lang="en-US" altLang="zh-CN" i="1">
                              <a:solidFill>
                                <a:srgbClr val="C00000"/>
                              </a:solidFill>
                              <a:latin typeface="Cambria Math" panose="02040503050406030204" pitchFamily="18" charset="0"/>
                            </a:rPr>
                            <m:t>!</m:t>
                          </m:r>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𝑖𝐵</m:t>
                              </m:r>
                            </m:e>
                          </m:d>
                          <m:r>
                            <a:rPr kumimoji="1" lang="en-US" altLang="zh-CN" i="1">
                              <a:solidFill>
                                <a:srgbClr val="C00000"/>
                              </a:solidFill>
                              <a:latin typeface="Cambria Math" panose="02040503050406030204" pitchFamily="18" charset="0"/>
                            </a:rPr>
                            <m:t>!</m:t>
                          </m:r>
                        </m:num>
                        <m:den>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𝑖</m:t>
                              </m:r>
                            </m:e>
                          </m:d>
                          <m:r>
                            <a:rPr kumimoji="1" lang="en-US" altLang="zh-CN" i="1">
                              <a:solidFill>
                                <a:srgbClr val="C00000"/>
                              </a:solidFill>
                              <a:latin typeface="Cambria Math" panose="02040503050406030204" pitchFamily="18" charset="0"/>
                            </a:rPr>
                            <m:t>!</m:t>
                          </m:r>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𝑖</m:t>
                              </m:r>
                            </m:e>
                          </m:d>
                          <m:r>
                            <a:rPr kumimoji="1" lang="en-US" altLang="zh-CN" i="1">
                              <a:solidFill>
                                <a:srgbClr val="C00000"/>
                              </a:solidFill>
                              <a:latin typeface="Cambria Math" panose="02040503050406030204" pitchFamily="18" charset="0"/>
                            </a:rPr>
                            <m:t>!</m:t>
                          </m:r>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𝑅𝐵</m:t>
                              </m:r>
                            </m:e>
                          </m:d>
                          <m:r>
                            <a:rPr kumimoji="1" lang="en-US" altLang="zh-CN" i="1">
                              <a:solidFill>
                                <a:srgbClr val="C00000"/>
                              </a:solidFill>
                              <a:latin typeface="Cambria Math" panose="02040503050406030204" pitchFamily="18" charset="0"/>
                            </a:rPr>
                            <m:t>!</m:t>
                          </m:r>
                        </m:den>
                      </m:f>
                      <m:r>
                        <a:rPr kumimoji="1" lang="en-US" altLang="zh-CN" b="0" i="1" smtClean="0">
                          <a:solidFill>
                            <a:srgbClr val="C00000"/>
                          </a:solidFill>
                          <a:latin typeface="Cambria Math" panose="02040503050406030204" pitchFamily="18" charset="0"/>
                        </a:rPr>
                        <m:t>×</m:t>
                      </m:r>
                      <m:f>
                        <m:fPr>
                          <m:ctrlPr>
                            <a:rPr kumimoji="1" lang="en-US" altLang="zh-CN" i="1">
                              <a:solidFill>
                                <a:srgbClr val="C00000"/>
                              </a:solidFill>
                              <a:latin typeface="Cambria Math" panose="02040503050406030204" pitchFamily="18" charset="0"/>
                            </a:rPr>
                          </m:ctrlPr>
                        </m:fPr>
                        <m:num>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𝑅𝐵</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𝑇</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𝑖𝐵</m:t>
                              </m:r>
                            </m:e>
                          </m:d>
                          <m:r>
                            <a:rPr kumimoji="1" lang="en-US" altLang="zh-CN" i="1">
                              <a:solidFill>
                                <a:srgbClr val="C00000"/>
                              </a:solidFill>
                              <a:latin typeface="Cambria Math" panose="02040503050406030204" pitchFamily="18" charset="0"/>
                            </a:rPr>
                            <m:t>!</m:t>
                          </m:r>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𝑅𝐵</m:t>
                              </m:r>
                            </m:e>
                          </m:d>
                          <m:r>
                            <a:rPr kumimoji="1" lang="en-US" altLang="zh-CN" i="1">
                              <a:solidFill>
                                <a:srgbClr val="C00000"/>
                              </a:solidFill>
                              <a:latin typeface="Cambria Math" panose="02040503050406030204" pitchFamily="18" charset="0"/>
                            </a:rPr>
                            <m:t>!</m:t>
                          </m:r>
                        </m:num>
                        <m:den>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𝑅𝐵</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𝑖𝐵</m:t>
                              </m:r>
                            </m:e>
                          </m:d>
                          <m:r>
                            <a:rPr kumimoji="1" lang="en-US" altLang="zh-CN" i="1">
                              <a:solidFill>
                                <a:srgbClr val="C00000"/>
                              </a:solidFill>
                              <a:latin typeface="Cambria Math" panose="02040503050406030204" pitchFamily="18" charset="0"/>
                            </a:rPr>
                            <m:t>!</m:t>
                          </m:r>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𝑅𝐵</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𝑇</m:t>
                              </m:r>
                            </m:e>
                          </m:d>
                          <m:r>
                            <a:rPr kumimoji="1" lang="en-US" altLang="zh-CN" i="1">
                              <a:solidFill>
                                <a:srgbClr val="C00000"/>
                              </a:solidFill>
                              <a:latin typeface="Cambria Math" panose="02040503050406030204" pitchFamily="18" charset="0"/>
                            </a:rPr>
                            <m:t>!</m:t>
                          </m:r>
                        </m:den>
                      </m:f>
                    </m:oMath>
                  </m:oMathPara>
                </a14:m>
                <a:endParaRPr lang="zh-CN" altLang="en-US" dirty="0"/>
              </a:p>
            </p:txBody>
          </p:sp>
        </mc:Choice>
        <mc:Fallback xmlns="">
          <p:sp>
            <p:nvSpPr>
              <p:cNvPr id="11" name="文本框 10">
                <a:extLst>
                  <a:ext uri="{FF2B5EF4-FFF2-40B4-BE49-F238E27FC236}">
                    <a16:creationId xmlns:a16="http://schemas.microsoft.com/office/drawing/2014/main" id="{30B28F8F-2602-4198-17B7-973B7313F391}"/>
                  </a:ext>
                </a:extLst>
              </p:cNvPr>
              <p:cNvSpPr txBox="1">
                <a:spLocks noRot="1" noChangeAspect="1" noMove="1" noResize="1" noEditPoints="1" noAdjustHandles="1" noChangeArrowheads="1" noChangeShapeType="1" noTextEdit="1"/>
              </p:cNvSpPr>
              <p:nvPr/>
            </p:nvSpPr>
            <p:spPr>
              <a:xfrm>
                <a:off x="1284436" y="3235149"/>
                <a:ext cx="6094902" cy="66909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7AF85B2-76DE-C181-11F0-3D85F7AE89D0}"/>
                  </a:ext>
                </a:extLst>
              </p:cNvPr>
              <p:cNvSpPr txBox="1"/>
              <p:nvPr/>
            </p:nvSpPr>
            <p:spPr>
              <a:xfrm>
                <a:off x="856838" y="3971673"/>
                <a:ext cx="5988355"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rPr>
                        <m:t>=</m:t>
                      </m:r>
                      <m:f>
                        <m:fPr>
                          <m:ctrlPr>
                            <a:rPr kumimoji="1" lang="en-US" altLang="zh-CN" i="1">
                              <a:solidFill>
                                <a:srgbClr val="C00000"/>
                              </a:solidFill>
                              <a:latin typeface="Cambria Math" panose="02040503050406030204" pitchFamily="18" charset="0"/>
                            </a:rPr>
                          </m:ctrlPr>
                        </m:fPr>
                        <m:num>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m:t>
                              </m:r>
                            </m:e>
                          </m:d>
                          <m:r>
                            <a:rPr kumimoji="1" lang="en-US" altLang="zh-CN" i="1">
                              <a:solidFill>
                                <a:srgbClr val="C00000"/>
                              </a:solidFill>
                              <a:latin typeface="Cambria Math" panose="02040503050406030204" pitchFamily="18" charset="0"/>
                            </a:rPr>
                            <m:t>!</m:t>
                          </m:r>
                          <m:r>
                            <a:rPr kumimoji="1" lang="en-US" altLang="zh-CN" i="1" smtClean="0">
                              <a:solidFill>
                                <a:srgbClr val="C00000"/>
                              </a:solidFill>
                              <a:latin typeface="Cambria Math" panose="02040503050406030204" pitchFamily="18" charset="0"/>
                            </a:rPr>
                            <m:t> </m:t>
                          </m:r>
                        </m:num>
                        <m:den>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𝑖</m:t>
                              </m:r>
                            </m:e>
                          </m:d>
                          <m:r>
                            <a:rPr kumimoji="1" lang="en-US" altLang="zh-CN" i="1">
                              <a:solidFill>
                                <a:srgbClr val="C00000"/>
                              </a:solidFill>
                              <a:latin typeface="Cambria Math" panose="02040503050406030204" pitchFamily="18" charset="0"/>
                            </a:rPr>
                            <m:t>!</m:t>
                          </m:r>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𝑖</m:t>
                              </m:r>
                            </m:e>
                          </m:d>
                          <m:r>
                            <a:rPr kumimoji="1" lang="en-US" altLang="zh-CN" i="1">
                              <a:solidFill>
                                <a:srgbClr val="C00000"/>
                              </a:solidFill>
                              <a:latin typeface="Cambria Math" panose="02040503050406030204" pitchFamily="18" charset="0"/>
                            </a:rPr>
                            <m:t>!</m:t>
                          </m:r>
                          <m:r>
                            <a:rPr kumimoji="1" lang="en-US" altLang="zh-CN" i="1" smtClean="0">
                              <a:solidFill>
                                <a:srgbClr val="C00000"/>
                              </a:solidFill>
                              <a:latin typeface="Cambria Math" panose="02040503050406030204" pitchFamily="18" charset="0"/>
                            </a:rPr>
                            <m:t> </m:t>
                          </m:r>
                        </m:den>
                      </m:f>
                      <m:r>
                        <a:rPr kumimoji="1" lang="en-US" altLang="zh-CN" b="0" i="1" smtClean="0">
                          <a:solidFill>
                            <a:srgbClr val="C00000"/>
                          </a:solidFill>
                          <a:latin typeface="Cambria Math" panose="02040503050406030204" pitchFamily="18" charset="0"/>
                        </a:rPr>
                        <m:t>×</m:t>
                      </m:r>
                      <m:f>
                        <m:fPr>
                          <m:ctrlPr>
                            <a:rPr kumimoji="1" lang="en-US" altLang="zh-CN" i="1">
                              <a:solidFill>
                                <a:srgbClr val="C00000"/>
                              </a:solidFill>
                              <a:latin typeface="Cambria Math" panose="02040503050406030204" pitchFamily="18" charset="0"/>
                            </a:rPr>
                          </m:ctrlPr>
                        </m:fPr>
                        <m:num>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𝑅𝐵</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𝑇</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𝑖𝐵</m:t>
                              </m:r>
                            </m:e>
                          </m:d>
                          <m:r>
                            <a:rPr kumimoji="1" lang="en-US" altLang="zh-CN" i="1">
                              <a:solidFill>
                                <a:srgbClr val="C00000"/>
                              </a:solidFill>
                              <a:latin typeface="Cambria Math" panose="02040503050406030204" pitchFamily="18" charset="0"/>
                            </a:rPr>
                            <m:t>!</m:t>
                          </m:r>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𝑖𝐵</m:t>
                              </m:r>
                            </m:e>
                          </m:d>
                          <m:r>
                            <a:rPr kumimoji="1" lang="en-US" altLang="zh-CN" i="1">
                              <a:solidFill>
                                <a:srgbClr val="C00000"/>
                              </a:solidFill>
                              <a:latin typeface="Cambria Math" panose="02040503050406030204" pitchFamily="18" charset="0"/>
                            </a:rPr>
                            <m:t>!</m:t>
                          </m:r>
                        </m:num>
                        <m:den>
                          <m:d>
                            <m:dPr>
                              <m:ctrlPr>
                                <a:rPr kumimoji="1" lang="en-US" altLang="zh-CN" i="1">
                                  <a:solidFill>
                                    <a:srgbClr val="C00000"/>
                                  </a:solidFill>
                                  <a:latin typeface="Cambria Math" panose="02040503050406030204" pitchFamily="18" charset="0"/>
                                </a:rPr>
                              </m:ctrlPr>
                            </m:dPr>
                            <m:e>
                              <m:r>
                                <a:rPr kumimoji="1" lang="en-US" altLang="zh-CN" i="1">
                                  <a:solidFill>
                                    <a:srgbClr val="C00000"/>
                                  </a:solidFill>
                                  <a:latin typeface="Cambria Math" panose="02040503050406030204" pitchFamily="18" charset="0"/>
                                </a:rPr>
                                <m:t>𝑅𝐵</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𝑇</m:t>
                              </m:r>
                            </m:e>
                          </m:d>
                          <m:r>
                            <a:rPr kumimoji="1" lang="en-US" altLang="zh-CN" i="1">
                              <a:solidFill>
                                <a:srgbClr val="C00000"/>
                              </a:solidFill>
                              <a:latin typeface="Cambria Math" panose="02040503050406030204" pitchFamily="18" charset="0"/>
                            </a:rPr>
                            <m:t>!</m:t>
                          </m:r>
                        </m:den>
                      </m:f>
                    </m:oMath>
                  </m:oMathPara>
                </a14:m>
                <a:endParaRPr lang="zh-CN" altLang="en-US" dirty="0"/>
              </a:p>
            </p:txBody>
          </p:sp>
        </mc:Choice>
        <mc:Fallback xmlns="">
          <p:sp>
            <p:nvSpPr>
              <p:cNvPr id="12" name="文本框 11">
                <a:extLst>
                  <a:ext uri="{FF2B5EF4-FFF2-40B4-BE49-F238E27FC236}">
                    <a16:creationId xmlns:a16="http://schemas.microsoft.com/office/drawing/2014/main" id="{57AF85B2-76DE-C181-11F0-3D85F7AE89D0}"/>
                  </a:ext>
                </a:extLst>
              </p:cNvPr>
              <p:cNvSpPr txBox="1">
                <a:spLocks noRot="1" noChangeAspect="1" noMove="1" noResize="1" noEditPoints="1" noAdjustHandles="1" noChangeArrowheads="1" noChangeShapeType="1" noTextEdit="1"/>
              </p:cNvSpPr>
              <p:nvPr/>
            </p:nvSpPr>
            <p:spPr>
              <a:xfrm>
                <a:off x="856838" y="3971673"/>
                <a:ext cx="5988355" cy="669094"/>
              </a:xfrm>
              <a:prstGeom prst="rect">
                <a:avLst/>
              </a:prstGeom>
              <a:blipFill>
                <a:blip r:embed="rId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A81669F-E3D8-1AD0-9011-7EDA2E45EB2B}"/>
                  </a:ext>
                </a:extLst>
              </p:cNvPr>
              <p:cNvSpPr txBox="1"/>
              <p:nvPr/>
            </p:nvSpPr>
            <p:spPr>
              <a:xfrm>
                <a:off x="856838" y="4701362"/>
                <a:ext cx="3149418" cy="7432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rPr>
                        <m:t>=</m:t>
                      </m:r>
                      <m:f>
                        <m:fPr>
                          <m:ctrlPr>
                            <a:rPr kumimoji="1" lang="en-US" altLang="zh-CN" b="0" i="1" smtClean="0">
                              <a:solidFill>
                                <a:srgbClr val="C00000"/>
                              </a:solidFill>
                              <a:latin typeface="Cambria Math" panose="02040503050406030204" pitchFamily="18" charset="0"/>
                            </a:rPr>
                          </m:ctrlPr>
                        </m:fPr>
                        <m:num>
                          <m:sSubSup>
                            <m:sSubSupPr>
                              <m:ctrlPr>
                                <a:rPr kumimoji="1" lang="en-US" altLang="zh-CN" i="1">
                                  <a:solidFill>
                                    <a:srgbClr val="C00000"/>
                                  </a:solidFill>
                                  <a:latin typeface="Cambria Math" panose="02040503050406030204" pitchFamily="18" charset="0"/>
                                </a:rPr>
                              </m:ctrlPr>
                            </m:sSubSupPr>
                            <m:e>
                              <m:r>
                                <a:rPr kumimoji="1" lang="en-US" altLang="zh-CN" i="1">
                                  <a:solidFill>
                                    <a:srgbClr val="C00000"/>
                                  </a:solidFill>
                                  <a:latin typeface="Cambria Math" panose="02040503050406030204" pitchFamily="18" charset="0"/>
                                </a:rPr>
                                <m:t>𝐶</m:t>
                              </m:r>
                            </m:e>
                            <m:sub>
                              <m:r>
                                <a:rPr kumimoji="1" lang="en-US" altLang="zh-CN" i="1">
                                  <a:solidFill>
                                    <a:srgbClr val="C00000"/>
                                  </a:solidFill>
                                  <a:latin typeface="Cambria Math" panose="02040503050406030204" pitchFamily="18" charset="0"/>
                                </a:rPr>
                                <m:t>𝑅</m:t>
                              </m:r>
                            </m:sub>
                            <m:sup>
                              <m:r>
                                <a:rPr kumimoji="1" lang="en-US" altLang="zh-CN" i="1">
                                  <a:solidFill>
                                    <a:srgbClr val="C00000"/>
                                  </a:solidFill>
                                  <a:latin typeface="Cambria Math" panose="02040503050406030204" pitchFamily="18" charset="0"/>
                                </a:rPr>
                                <m:t>𝑖</m:t>
                              </m:r>
                            </m:sup>
                          </m:sSubSup>
                        </m:num>
                        <m:den>
                          <m:sSubSup>
                            <m:sSubSupPr>
                              <m:ctrlPr>
                                <a:rPr kumimoji="1" lang="en-US" altLang="zh-CN" i="1">
                                  <a:solidFill>
                                    <a:srgbClr val="C00000"/>
                                  </a:solidFill>
                                  <a:latin typeface="Cambria Math" panose="02040503050406030204" pitchFamily="18" charset="0"/>
                                </a:rPr>
                              </m:ctrlPr>
                            </m:sSubSupPr>
                            <m:e>
                              <m:r>
                                <a:rPr kumimoji="1" lang="en-US" altLang="zh-CN" i="1">
                                  <a:solidFill>
                                    <a:srgbClr val="C00000"/>
                                  </a:solidFill>
                                  <a:latin typeface="Cambria Math" panose="02040503050406030204" pitchFamily="18" charset="0"/>
                                </a:rPr>
                                <m:t>𝐶</m:t>
                              </m:r>
                            </m:e>
                            <m:sub>
                              <m:r>
                                <a:rPr kumimoji="1" lang="en-US" altLang="zh-CN" i="1">
                                  <a:solidFill>
                                    <a:srgbClr val="C00000"/>
                                  </a:solidFill>
                                  <a:latin typeface="Cambria Math" panose="02040503050406030204" pitchFamily="18" charset="0"/>
                                </a:rPr>
                                <m:t>𝑅𝐵</m:t>
                              </m:r>
                              <m:r>
                                <a:rPr kumimoji="1" lang="en-US" altLang="zh-CN" i="1">
                                  <a:solidFill>
                                    <a:srgbClr val="C00000"/>
                                  </a:solidFill>
                                  <a:latin typeface="Cambria Math" panose="02040503050406030204" pitchFamily="18" charset="0"/>
                                </a:rPr>
                                <m:t>+</m:t>
                              </m:r>
                              <m:r>
                                <a:rPr kumimoji="1" lang="en-US" altLang="zh-CN" i="1">
                                  <a:solidFill>
                                    <a:srgbClr val="C00000"/>
                                  </a:solidFill>
                                  <a:latin typeface="Cambria Math" panose="02040503050406030204" pitchFamily="18" charset="0"/>
                                </a:rPr>
                                <m:t>𝑇</m:t>
                              </m:r>
                            </m:sub>
                            <m:sup>
                              <m:r>
                                <a:rPr kumimoji="1" lang="en-US" altLang="zh-CN" i="1">
                                  <a:solidFill>
                                    <a:srgbClr val="C00000"/>
                                  </a:solidFill>
                                  <a:latin typeface="Cambria Math" panose="02040503050406030204" pitchFamily="18" charset="0"/>
                                </a:rPr>
                                <m:t>𝑖𝐵</m:t>
                              </m:r>
                            </m:sup>
                          </m:sSubSup>
                        </m:den>
                      </m:f>
                    </m:oMath>
                  </m:oMathPara>
                </a14:m>
                <a:endParaRPr lang="zh-CN" altLang="en-US" dirty="0"/>
              </a:p>
            </p:txBody>
          </p:sp>
        </mc:Choice>
        <mc:Fallback xmlns="">
          <p:sp>
            <p:nvSpPr>
              <p:cNvPr id="13" name="文本框 12">
                <a:extLst>
                  <a:ext uri="{FF2B5EF4-FFF2-40B4-BE49-F238E27FC236}">
                    <a16:creationId xmlns:a16="http://schemas.microsoft.com/office/drawing/2014/main" id="{7A81669F-E3D8-1AD0-9011-7EDA2E45EB2B}"/>
                  </a:ext>
                </a:extLst>
              </p:cNvPr>
              <p:cNvSpPr txBox="1">
                <a:spLocks noRot="1" noChangeAspect="1" noMove="1" noResize="1" noEditPoints="1" noAdjustHandles="1" noChangeArrowheads="1" noChangeShapeType="1" noTextEdit="1"/>
              </p:cNvSpPr>
              <p:nvPr/>
            </p:nvSpPr>
            <p:spPr>
              <a:xfrm>
                <a:off x="856838" y="4701362"/>
                <a:ext cx="3149418" cy="74321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B42E73D-BA25-9774-0263-350863709258}"/>
                  </a:ext>
                </a:extLst>
              </p:cNvPr>
              <p:cNvSpPr txBox="1"/>
              <p:nvPr/>
            </p:nvSpPr>
            <p:spPr>
              <a:xfrm>
                <a:off x="9591615" y="5475862"/>
                <a:ext cx="2479781" cy="1289905"/>
              </a:xfrm>
              <a:prstGeom prst="rect">
                <a:avLst/>
              </a:prstGeom>
              <a:noFill/>
            </p:spPr>
            <p:txBody>
              <a:bodyPr wrap="square" rtlCol="0">
                <a:spAutoFit/>
              </a:bodyPr>
              <a:lstStyle/>
              <a:p>
                <a:pPr>
                  <a:lnSpc>
                    <a:spcPct val="150000"/>
                  </a:lnSpc>
                </a:pPr>
                <a14:m>
                  <m:oMath xmlns:m="http://schemas.openxmlformats.org/officeDocument/2006/math">
                    <m:r>
                      <a:rPr kumimoji="1" lang="en-US" altLang="zh-CN" sz="1800" b="0" i="1" smtClean="0">
                        <a:latin typeface="Cambria Math" panose="02040503050406030204" pitchFamily="18" charset="0"/>
                      </a:rPr>
                      <m:t>𝑅</m:t>
                    </m:r>
                  </m:oMath>
                </a14:m>
                <a:r>
                  <a:rPr kumimoji="1" lang="zh-CN" altLang="en-US" dirty="0"/>
                  <a:t> 是查询样本数量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𝐵</m:t>
                    </m:r>
                  </m:oMath>
                </a14:m>
                <a:r>
                  <a:rPr kumimoji="1" lang="zh-CN" altLang="en-US" dirty="0"/>
                  <a:t> 是查询样本复制数量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𝑇</m:t>
                    </m:r>
                  </m:oMath>
                </a14:m>
                <a:r>
                  <a:rPr kumimoji="1" lang="zh-CN" altLang="en-US" dirty="0"/>
                  <a:t> 是公开样本数量</a:t>
                </a:r>
              </a:p>
            </p:txBody>
          </p:sp>
        </mc:Choice>
        <mc:Fallback xmlns="">
          <p:sp>
            <p:nvSpPr>
              <p:cNvPr id="17" name="文本框 16">
                <a:extLst>
                  <a:ext uri="{FF2B5EF4-FFF2-40B4-BE49-F238E27FC236}">
                    <a16:creationId xmlns:a16="http://schemas.microsoft.com/office/drawing/2014/main" id="{7B42E73D-BA25-9774-0263-350863709258}"/>
                  </a:ext>
                </a:extLst>
              </p:cNvPr>
              <p:cNvSpPr txBox="1">
                <a:spLocks noRot="1" noChangeAspect="1" noMove="1" noResize="1" noEditPoints="1" noAdjustHandles="1" noChangeArrowheads="1" noChangeShapeType="1" noTextEdit="1"/>
              </p:cNvSpPr>
              <p:nvPr/>
            </p:nvSpPr>
            <p:spPr>
              <a:xfrm>
                <a:off x="9591615" y="5475862"/>
                <a:ext cx="2479781" cy="1289905"/>
              </a:xfrm>
              <a:prstGeom prst="rect">
                <a:avLst/>
              </a:prstGeom>
              <a:blipFill>
                <a:blip r:embed="rId8"/>
                <a:stretch>
                  <a:fillRect r="-1531" b="-68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00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A3349F-0E03-3713-05A7-8C52A7D0AFBE}"/>
              </a:ext>
            </a:extLst>
          </p:cNvPr>
          <p:cNvSpPr txBox="1"/>
          <p:nvPr/>
        </p:nvSpPr>
        <p:spPr>
          <a:xfrm>
            <a:off x="515999" y="866478"/>
            <a:ext cx="11288074" cy="2586670"/>
          </a:xfrm>
          <a:prstGeom prst="rect">
            <a:avLst/>
          </a:prstGeom>
          <a:noFill/>
        </p:spPr>
        <p:txBody>
          <a:bodyPr wrap="square">
            <a:spAutoFit/>
          </a:bodyPr>
          <a:lstStyle/>
          <a:p>
            <a:pPr marL="295275" lvl="1" indent="-295275">
              <a:lnSpc>
                <a:spcPct val="150000"/>
              </a:lnSpc>
              <a:buFont typeface="Wingdings" pitchFamily="2" charset="2"/>
              <a:buChar char="Ø"/>
            </a:pPr>
            <a:r>
              <a:rPr lang="en-US" altLang="zh-CN" sz="2000" b="1" dirty="0"/>
              <a:t>Fusion: </a:t>
            </a:r>
            <a:r>
              <a:rPr lang="zh-CN" altLang="en-US" sz="2000" b="1" dirty="0"/>
              <a:t>抵御恶意服务器的安全神经网络推理</a:t>
            </a:r>
            <a:endParaRPr lang="en-US" altLang="zh-CN" sz="2000" b="1" dirty="0"/>
          </a:p>
          <a:p>
            <a:pPr marL="752475" lvl="2" indent="-295275">
              <a:lnSpc>
                <a:spcPct val="150000"/>
              </a:lnSpc>
              <a:buFont typeface="Wingdings" pitchFamily="2" charset="2"/>
              <a:buChar char="Ø"/>
            </a:pPr>
            <a:r>
              <a:rPr lang="zh-CN" altLang="en-US" b="1" dirty="0"/>
              <a:t>论文作者：</a:t>
            </a:r>
            <a:r>
              <a:rPr lang="zh-CN" altLang="en-US" dirty="0"/>
              <a:t>董彩芹（暨南大学博士）、翁健（暨南大学教授）等</a:t>
            </a:r>
            <a:endParaRPr lang="en-US" altLang="zh-CN" dirty="0"/>
          </a:p>
          <a:p>
            <a:pPr marL="752475" lvl="2" indent="-295275">
              <a:lnSpc>
                <a:spcPct val="150000"/>
              </a:lnSpc>
              <a:buFont typeface="Wingdings" pitchFamily="2" charset="2"/>
              <a:buChar char="Ø"/>
            </a:pPr>
            <a:r>
              <a:rPr lang="zh-CN" altLang="en-US" b="1" dirty="0"/>
              <a:t>发表会议：</a:t>
            </a:r>
            <a:r>
              <a:rPr lang="en-US" altLang="zh-CN" dirty="0"/>
              <a:t>NDSS</a:t>
            </a:r>
            <a:r>
              <a:rPr lang="zh-CN" altLang="en-US" dirty="0"/>
              <a:t> </a:t>
            </a:r>
            <a:r>
              <a:rPr lang="en-US" altLang="zh-CN" dirty="0"/>
              <a:t>2023</a:t>
            </a:r>
          </a:p>
          <a:p>
            <a:pPr marL="752475" lvl="2" indent="-295275">
              <a:lnSpc>
                <a:spcPct val="150000"/>
              </a:lnSpc>
              <a:buFont typeface="Wingdings" pitchFamily="2" charset="2"/>
              <a:buChar char="Ø"/>
            </a:pPr>
            <a:r>
              <a:rPr lang="zh-CN" altLang="en-US" b="1" dirty="0"/>
              <a:t>论文主要内容：</a:t>
            </a:r>
            <a:r>
              <a:rPr lang="zh-CN" altLang="en-US" dirty="0"/>
              <a:t>本论文是暨南大学翁健教授团队与芳禾数据研究团队开展的关于数据安全与隐私计算最新研究成果，提出了</a:t>
            </a:r>
            <a:r>
              <a:rPr lang="zh-CN" altLang="en-US" b="1" i="0" dirty="0">
                <a:effectLst/>
                <a:latin typeface="Merriweather" panose="020F0502020204030204" pitchFamily="34" charset="0"/>
              </a:rPr>
              <a:t>抵抗恶意服务器的高效安全推理方案</a:t>
            </a:r>
            <a:r>
              <a:rPr lang="zh-CN" altLang="en-US" b="0" i="0" dirty="0">
                <a:effectLst/>
                <a:latin typeface="Merriweather" panose="020F0502020204030204" pitchFamily="34" charset="0"/>
              </a:rPr>
              <a:t>，</a:t>
            </a:r>
            <a:r>
              <a:rPr lang="zh-CN" altLang="en-US" b="0" i="0" dirty="0">
                <a:effectLst/>
                <a:latin typeface="Open Sans" panose="020B0606030504020204" pitchFamily="34" charset="0"/>
              </a:rPr>
              <a:t>可以满足包括</a:t>
            </a:r>
            <a:r>
              <a:rPr lang="zh-CN" altLang="en-US" b="1" i="0" dirty="0">
                <a:effectLst/>
                <a:latin typeface="Open Sans" panose="020B0606030504020204" pitchFamily="34" charset="0"/>
              </a:rPr>
              <a:t>推理隐私性，模型准确率验证和计算正确性验证</a:t>
            </a:r>
            <a:r>
              <a:rPr lang="zh-CN" altLang="en-US" b="0" i="0" dirty="0">
                <a:effectLst/>
                <a:latin typeface="Open Sans" panose="020B0606030504020204" pitchFamily="34" charset="0"/>
              </a:rPr>
              <a:t>在内的安全需求</a:t>
            </a:r>
            <a:endParaRPr lang="zh-CN" altLang="en-US" b="0" i="0" dirty="0">
              <a:effectLst/>
              <a:latin typeface="Merriweather" panose="020F0502020204030204" pitchFamily="34" charset="0"/>
            </a:endParaRPr>
          </a:p>
        </p:txBody>
      </p:sp>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sp>
        <p:nvSpPr>
          <p:cNvPr id="11" name="文本框 10">
            <a:extLst>
              <a:ext uri="{FF2B5EF4-FFF2-40B4-BE49-F238E27FC236}">
                <a16:creationId xmlns:a16="http://schemas.microsoft.com/office/drawing/2014/main" id="{E2B6A955-AE0C-7CF0-7A6E-5830521FD25B}"/>
              </a:ext>
            </a:extLst>
          </p:cNvPr>
          <p:cNvSpPr txBox="1"/>
          <p:nvPr/>
        </p:nvSpPr>
        <p:spPr>
          <a:xfrm>
            <a:off x="515996" y="6562587"/>
            <a:ext cx="11288072"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[1] Dong C, Weng J, Tong Y, et al.</a:t>
            </a:r>
            <a:r>
              <a:rPr lang="zh-CN" altLang="en-US" sz="1200" b="0" i="0" dirty="0">
                <a:solidFill>
                  <a:srgbClr val="222222"/>
                </a:solidFill>
                <a:effectLst/>
                <a:latin typeface="Arial" panose="020B0604020202020204" pitchFamily="34" charset="0"/>
              </a:rPr>
              <a:t> </a:t>
            </a:r>
            <a:r>
              <a:rPr lang="en" altLang="zh-CN" sz="1200" b="0" i="0" dirty="0">
                <a:solidFill>
                  <a:srgbClr val="222222"/>
                </a:solidFill>
                <a:effectLst/>
                <a:latin typeface="Arial" panose="020B0604020202020204" pitchFamily="34" charset="0"/>
              </a:rPr>
              <a:t>Fusion: Efficient and Secure Inference Resilient to Malicious Servers. NDSS 2023.</a:t>
            </a:r>
          </a:p>
        </p:txBody>
      </p:sp>
      <p:pic>
        <p:nvPicPr>
          <p:cNvPr id="4" name="图片 3">
            <a:extLst>
              <a:ext uri="{FF2B5EF4-FFF2-40B4-BE49-F238E27FC236}">
                <a16:creationId xmlns:a16="http://schemas.microsoft.com/office/drawing/2014/main" id="{ACA3CAE0-F0E7-D779-1803-16DB45E05355}"/>
              </a:ext>
            </a:extLst>
          </p:cNvPr>
          <p:cNvPicPr>
            <a:picLocks noChangeAspect="1"/>
          </p:cNvPicPr>
          <p:nvPr/>
        </p:nvPicPr>
        <p:blipFill>
          <a:blip r:embed="rId3"/>
          <a:stretch>
            <a:fillRect/>
          </a:stretch>
        </p:blipFill>
        <p:spPr>
          <a:xfrm>
            <a:off x="626698" y="3557792"/>
            <a:ext cx="11296328" cy="2900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4757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F2CE2767-283F-C72C-09ED-231DB9708BAD}"/>
              </a:ext>
            </a:extLst>
          </p:cNvPr>
          <p:cNvPicPr>
            <a:picLocks noChangeAspect="1"/>
          </p:cNvPicPr>
          <p:nvPr/>
        </p:nvPicPr>
        <p:blipFill>
          <a:blip r:embed="rId3"/>
          <a:stretch>
            <a:fillRect/>
          </a:stretch>
        </p:blipFill>
        <p:spPr>
          <a:xfrm>
            <a:off x="2400" y="1034304"/>
            <a:ext cx="12189600" cy="5823696"/>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085E706-CE75-C196-A3D6-F02E760B7712}"/>
                  </a:ext>
                </a:extLst>
              </p:cNvPr>
              <p:cNvSpPr txBox="1"/>
              <p:nvPr/>
            </p:nvSpPr>
            <p:spPr>
              <a:xfrm>
                <a:off x="5688335" y="2528930"/>
                <a:ext cx="33438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tx1"/>
                              </a:solidFill>
                              <a:latin typeface="Cambria Math" panose="02040503050406030204" pitchFamily="18" charset="0"/>
                            </a:rPr>
                          </m:ctrlPr>
                        </m:sSubPr>
                        <m:e>
                          <m:r>
                            <m:rPr>
                              <m:sty m:val="p"/>
                            </m:rPr>
                            <a:rPr kumimoji="1" lang="en-US" altLang="zh-CN">
                              <a:solidFill>
                                <a:schemeClr val="tx1"/>
                              </a:solidFill>
                              <a:latin typeface="Cambria Math" panose="02040503050406030204" pitchFamily="18" charset="0"/>
                            </a:rPr>
                            <m:t>Pr</m:t>
                          </m:r>
                        </m:e>
                        <m:sub>
                          <m:r>
                            <a:rPr kumimoji="1" lang="en-US" altLang="zh-CN" i="1">
                              <a:solidFill>
                                <a:schemeClr val="tx1"/>
                              </a:solidFill>
                              <a:latin typeface="Cambria Math" panose="02040503050406030204" pitchFamily="18" charset="0"/>
                            </a:rPr>
                            <m:t>𝑠</m:t>
                          </m:r>
                          <m:r>
                            <a:rPr kumimoji="1" lang="en-US" altLang="zh-CN" b="0" i="1" smtClean="0">
                              <a:solidFill>
                                <a:schemeClr val="tx1"/>
                              </a:solidFill>
                              <a:latin typeface="Cambria Math" panose="02040503050406030204" pitchFamily="18" charset="0"/>
                            </a:rPr>
                            <m:t>𝑢𝑐𝑐𝑒𝑠𝑠</m:t>
                          </m:r>
                        </m:sub>
                      </m:sSub>
                      <m:r>
                        <a:rPr kumimoji="1" lang="en-US" altLang="zh-CN" b="0" i="1" smtClean="0">
                          <a:solidFill>
                            <a:schemeClr val="tx1"/>
                          </a:solidFill>
                          <a:latin typeface="Cambria Math" panose="02040503050406030204" pitchFamily="18" charset="0"/>
                        </a:rPr>
                        <m:t>=</m:t>
                      </m:r>
                      <m:func>
                        <m:funcPr>
                          <m:ctrlPr>
                            <a:rPr kumimoji="1" lang="en-US" altLang="zh-CN" i="1">
                              <a:solidFill>
                                <a:schemeClr val="tx1"/>
                              </a:solidFill>
                              <a:latin typeface="Cambria Math" panose="02040503050406030204" pitchFamily="18" charset="0"/>
                            </a:rPr>
                          </m:ctrlPr>
                        </m:funcPr>
                        <m:fName>
                          <m:r>
                            <m:rPr>
                              <m:sty m:val="p"/>
                            </m:rPr>
                            <a:rPr kumimoji="1" lang="en-US" altLang="zh-CN">
                              <a:solidFill>
                                <a:schemeClr val="tx1"/>
                              </a:solidFill>
                              <a:latin typeface="Cambria Math" panose="02040503050406030204" pitchFamily="18" charset="0"/>
                            </a:rPr>
                            <m:t>Pr</m:t>
                          </m:r>
                        </m:fName>
                        <m:e>
                          <m:d>
                            <m:dPr>
                              <m:begChr m:val="["/>
                              <m:endChr m:val="]"/>
                              <m:ctrlPr>
                                <a:rPr kumimoji="1" lang="en-US" altLang="zh-CN" i="1">
                                  <a:solidFill>
                                    <a:schemeClr val="tx1"/>
                                  </a:solidFill>
                                  <a:latin typeface="Cambria Math" panose="02040503050406030204" pitchFamily="18" charset="0"/>
                                </a:rPr>
                              </m:ctrlPr>
                            </m:dPr>
                            <m:e>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𝐸</m:t>
                                  </m:r>
                                </m:e>
                                <m:sub>
                                  <m:r>
                                    <a:rPr kumimoji="1" lang="en-US" altLang="zh-CN" i="1">
                                      <a:solidFill>
                                        <a:schemeClr val="tx1"/>
                                      </a:solidFill>
                                      <a:latin typeface="Cambria Math" panose="02040503050406030204" pitchFamily="18" charset="0"/>
                                    </a:rPr>
                                    <m:t>𝐵</m:t>
                                  </m:r>
                                </m:sub>
                              </m:sSub>
                            </m:e>
                          </m:d>
                        </m:e>
                      </m:func>
                      <m:r>
                        <a:rPr kumimoji="1" lang="en-US" altLang="zh-CN" b="0" i="1" smtClean="0">
                          <a:solidFill>
                            <a:schemeClr val="tx1"/>
                          </a:solidFill>
                          <a:latin typeface="Cambria Math" panose="02040503050406030204" pitchFamily="18" charset="0"/>
                        </a:rPr>
                        <m:t>×</m:t>
                      </m:r>
                      <m:func>
                        <m:funcPr>
                          <m:ctrlPr>
                            <a:rPr kumimoji="1" lang="en-US" altLang="zh-CN" i="1">
                              <a:solidFill>
                                <a:schemeClr val="tx1"/>
                              </a:solidFill>
                              <a:latin typeface="Cambria Math" panose="02040503050406030204" pitchFamily="18" charset="0"/>
                            </a:rPr>
                          </m:ctrlPr>
                        </m:funcPr>
                        <m:fName>
                          <m:r>
                            <m:rPr>
                              <m:sty m:val="p"/>
                            </m:rPr>
                            <a:rPr kumimoji="1" lang="en-US" altLang="zh-CN">
                              <a:solidFill>
                                <a:schemeClr val="tx1"/>
                              </a:solidFill>
                              <a:latin typeface="Cambria Math" panose="02040503050406030204" pitchFamily="18" charset="0"/>
                            </a:rPr>
                            <m:t>Pr</m:t>
                          </m:r>
                        </m:fName>
                        <m:e>
                          <m:d>
                            <m:dPr>
                              <m:begChr m:val="["/>
                              <m:endChr m:val="]"/>
                              <m:ctrlPr>
                                <a:rPr kumimoji="1" lang="en-US" altLang="zh-CN" i="1">
                                  <a:solidFill>
                                    <a:schemeClr val="tx1"/>
                                  </a:solidFill>
                                  <a:latin typeface="Cambria Math" panose="02040503050406030204" pitchFamily="18" charset="0"/>
                                </a:rPr>
                              </m:ctrlPr>
                            </m:dPr>
                            <m:e>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𝐸</m:t>
                                  </m:r>
                                </m:e>
                                <m:sub>
                                  <m:r>
                                    <a:rPr kumimoji="1" lang="en-US" altLang="zh-CN" i="1">
                                      <a:solidFill>
                                        <a:schemeClr val="tx1"/>
                                      </a:solidFill>
                                      <a:latin typeface="Cambria Math" panose="02040503050406030204" pitchFamily="18" charset="0"/>
                                    </a:rPr>
                                    <m:t>𝑇</m:t>
                                  </m:r>
                                </m:sub>
                              </m:sSub>
                            </m:e>
                          </m:d>
                        </m:e>
                      </m:func>
                    </m:oMath>
                  </m:oMathPara>
                </a14:m>
                <a:endParaRPr lang="zh-CN" altLang="en-US" dirty="0">
                  <a:solidFill>
                    <a:schemeClr val="tx1"/>
                  </a:solidFill>
                </a:endParaRPr>
              </a:p>
            </p:txBody>
          </p:sp>
        </mc:Choice>
        <mc:Fallback xmlns="">
          <p:sp>
            <p:nvSpPr>
              <p:cNvPr id="14" name="文本框 13">
                <a:extLst>
                  <a:ext uri="{FF2B5EF4-FFF2-40B4-BE49-F238E27FC236}">
                    <a16:creationId xmlns:a16="http://schemas.microsoft.com/office/drawing/2014/main" id="{0085E706-CE75-C196-A3D6-F02E760B7712}"/>
                  </a:ext>
                </a:extLst>
              </p:cNvPr>
              <p:cNvSpPr txBox="1">
                <a:spLocks noRot="1" noChangeAspect="1" noMove="1" noResize="1" noEditPoints="1" noAdjustHandles="1" noChangeArrowheads="1" noChangeShapeType="1" noTextEdit="1"/>
              </p:cNvSpPr>
              <p:nvPr/>
            </p:nvSpPr>
            <p:spPr>
              <a:xfrm>
                <a:off x="5688335" y="2528930"/>
                <a:ext cx="334383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1A4905D-D66F-1CDD-7A8B-1BCE3C71BC7E}"/>
                  </a:ext>
                </a:extLst>
              </p:cNvPr>
              <p:cNvSpPr txBox="1"/>
              <p:nvPr/>
            </p:nvSpPr>
            <p:spPr>
              <a:xfrm>
                <a:off x="6178779" y="2958857"/>
                <a:ext cx="6094902"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m:t>
                      </m:r>
                      <m:f>
                        <m:fPr>
                          <m:ctrlPr>
                            <a:rPr kumimoji="1" lang="en-US" altLang="zh-CN" i="1">
                              <a:solidFill>
                                <a:schemeClr val="tx1"/>
                              </a:solidFill>
                              <a:latin typeface="Cambria Math" panose="02040503050406030204" pitchFamily="18" charset="0"/>
                            </a:rPr>
                          </m:ctrlPr>
                        </m:fPr>
                        <m:num>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m:t>
                              </m:r>
                            </m:e>
                          </m:d>
                          <m:r>
                            <a:rPr kumimoji="1" lang="en-US" altLang="zh-CN" i="1">
                              <a:solidFill>
                                <a:schemeClr val="tx1"/>
                              </a:solidFill>
                              <a:latin typeface="Cambria Math" panose="02040503050406030204" pitchFamily="18" charset="0"/>
                            </a:rPr>
                            <m:t>!</m:t>
                          </m:r>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𝑅𝐵</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𝑖𝐵</m:t>
                              </m:r>
                            </m:e>
                          </m:d>
                          <m:r>
                            <a:rPr kumimoji="1" lang="en-US" altLang="zh-CN" i="1">
                              <a:solidFill>
                                <a:schemeClr val="tx1"/>
                              </a:solidFill>
                              <a:latin typeface="Cambria Math" panose="02040503050406030204" pitchFamily="18" charset="0"/>
                            </a:rPr>
                            <m:t>!</m:t>
                          </m:r>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𝑖𝐵</m:t>
                              </m:r>
                            </m:e>
                          </m:d>
                          <m:r>
                            <a:rPr kumimoji="1" lang="en-US" altLang="zh-CN" i="1">
                              <a:solidFill>
                                <a:schemeClr val="tx1"/>
                              </a:solidFill>
                              <a:latin typeface="Cambria Math" panose="02040503050406030204" pitchFamily="18" charset="0"/>
                            </a:rPr>
                            <m:t>!</m:t>
                          </m:r>
                        </m:num>
                        <m:den>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𝑖</m:t>
                              </m:r>
                            </m:e>
                          </m:d>
                          <m:r>
                            <a:rPr kumimoji="1" lang="en-US" altLang="zh-CN" i="1">
                              <a:solidFill>
                                <a:schemeClr val="tx1"/>
                              </a:solidFill>
                              <a:latin typeface="Cambria Math" panose="02040503050406030204" pitchFamily="18" charset="0"/>
                            </a:rPr>
                            <m:t>!</m:t>
                          </m:r>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𝑖</m:t>
                              </m:r>
                            </m:e>
                          </m:d>
                          <m:r>
                            <a:rPr kumimoji="1" lang="en-US" altLang="zh-CN" i="1">
                              <a:solidFill>
                                <a:schemeClr val="tx1"/>
                              </a:solidFill>
                              <a:latin typeface="Cambria Math" panose="02040503050406030204" pitchFamily="18" charset="0"/>
                            </a:rPr>
                            <m:t>!</m:t>
                          </m:r>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𝑅𝐵</m:t>
                              </m:r>
                            </m:e>
                          </m:d>
                          <m:r>
                            <a:rPr kumimoji="1" lang="en-US" altLang="zh-CN" i="1">
                              <a:solidFill>
                                <a:schemeClr val="tx1"/>
                              </a:solidFill>
                              <a:latin typeface="Cambria Math" panose="02040503050406030204" pitchFamily="18" charset="0"/>
                            </a:rPr>
                            <m:t>!</m:t>
                          </m:r>
                        </m:den>
                      </m:f>
                      <m:r>
                        <a:rPr kumimoji="1" lang="en-US" altLang="zh-CN" b="0" i="1" smtClean="0">
                          <a:solidFill>
                            <a:schemeClr val="tx1"/>
                          </a:solidFill>
                          <a:latin typeface="Cambria Math" panose="02040503050406030204" pitchFamily="18" charset="0"/>
                        </a:rPr>
                        <m:t>×</m:t>
                      </m:r>
                      <m:f>
                        <m:fPr>
                          <m:ctrlPr>
                            <a:rPr kumimoji="1" lang="en-US" altLang="zh-CN" i="1">
                              <a:solidFill>
                                <a:schemeClr val="tx1"/>
                              </a:solidFill>
                              <a:latin typeface="Cambria Math" panose="02040503050406030204" pitchFamily="18" charset="0"/>
                            </a:rPr>
                          </m:ctrlPr>
                        </m:fPr>
                        <m:num>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𝑅𝐵</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𝑇</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𝑖𝐵</m:t>
                              </m:r>
                            </m:e>
                          </m:d>
                          <m:r>
                            <a:rPr kumimoji="1" lang="en-US" altLang="zh-CN" i="1">
                              <a:solidFill>
                                <a:schemeClr val="tx1"/>
                              </a:solidFill>
                              <a:latin typeface="Cambria Math" panose="02040503050406030204" pitchFamily="18" charset="0"/>
                            </a:rPr>
                            <m:t>!</m:t>
                          </m:r>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𝑅𝐵</m:t>
                              </m:r>
                            </m:e>
                          </m:d>
                          <m:r>
                            <a:rPr kumimoji="1" lang="en-US" altLang="zh-CN" i="1">
                              <a:solidFill>
                                <a:schemeClr val="tx1"/>
                              </a:solidFill>
                              <a:latin typeface="Cambria Math" panose="02040503050406030204" pitchFamily="18" charset="0"/>
                            </a:rPr>
                            <m:t>!</m:t>
                          </m:r>
                        </m:num>
                        <m:den>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𝑅𝐵</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𝑖𝐵</m:t>
                              </m:r>
                            </m:e>
                          </m:d>
                          <m:r>
                            <a:rPr kumimoji="1" lang="en-US" altLang="zh-CN" i="1">
                              <a:solidFill>
                                <a:schemeClr val="tx1"/>
                              </a:solidFill>
                              <a:latin typeface="Cambria Math" panose="02040503050406030204" pitchFamily="18" charset="0"/>
                            </a:rPr>
                            <m:t>!</m:t>
                          </m:r>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𝑅𝐵</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𝑇</m:t>
                              </m:r>
                            </m:e>
                          </m:d>
                          <m:r>
                            <a:rPr kumimoji="1" lang="en-US" altLang="zh-CN" i="1">
                              <a:solidFill>
                                <a:schemeClr val="tx1"/>
                              </a:solidFill>
                              <a:latin typeface="Cambria Math" panose="02040503050406030204" pitchFamily="18" charset="0"/>
                            </a:rPr>
                            <m:t>!</m:t>
                          </m:r>
                        </m:den>
                      </m:f>
                    </m:oMath>
                  </m:oMathPara>
                </a14:m>
                <a:endParaRPr lang="zh-CN" altLang="en-US" dirty="0">
                  <a:solidFill>
                    <a:schemeClr val="tx1"/>
                  </a:solidFill>
                </a:endParaRPr>
              </a:p>
            </p:txBody>
          </p:sp>
        </mc:Choice>
        <mc:Fallback xmlns="">
          <p:sp>
            <p:nvSpPr>
              <p:cNvPr id="15" name="文本框 14">
                <a:extLst>
                  <a:ext uri="{FF2B5EF4-FFF2-40B4-BE49-F238E27FC236}">
                    <a16:creationId xmlns:a16="http://schemas.microsoft.com/office/drawing/2014/main" id="{21A4905D-D66F-1CDD-7A8B-1BCE3C71BC7E}"/>
                  </a:ext>
                </a:extLst>
              </p:cNvPr>
              <p:cNvSpPr txBox="1">
                <a:spLocks noRot="1" noChangeAspect="1" noMove="1" noResize="1" noEditPoints="1" noAdjustHandles="1" noChangeArrowheads="1" noChangeShapeType="1" noTextEdit="1"/>
              </p:cNvSpPr>
              <p:nvPr/>
            </p:nvSpPr>
            <p:spPr>
              <a:xfrm>
                <a:off x="6178779" y="2958857"/>
                <a:ext cx="6094902" cy="66909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FC9847A-E054-6E6D-34DC-72DC696BADB8}"/>
                  </a:ext>
                </a:extLst>
              </p:cNvPr>
              <p:cNvSpPr txBox="1"/>
              <p:nvPr/>
            </p:nvSpPr>
            <p:spPr>
              <a:xfrm>
                <a:off x="5751181" y="3695381"/>
                <a:ext cx="5988355" cy="66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m:t>
                      </m:r>
                      <m:f>
                        <m:fPr>
                          <m:ctrlPr>
                            <a:rPr kumimoji="1" lang="en-US" altLang="zh-CN" i="1">
                              <a:solidFill>
                                <a:schemeClr val="tx1"/>
                              </a:solidFill>
                              <a:latin typeface="Cambria Math" panose="02040503050406030204" pitchFamily="18" charset="0"/>
                            </a:rPr>
                          </m:ctrlPr>
                        </m:fPr>
                        <m:num>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m:t>
                              </m:r>
                            </m:e>
                          </m:d>
                          <m:r>
                            <a:rPr kumimoji="1" lang="en-US" altLang="zh-CN" i="1">
                              <a:solidFill>
                                <a:schemeClr val="tx1"/>
                              </a:solidFill>
                              <a:latin typeface="Cambria Math" panose="02040503050406030204" pitchFamily="18" charset="0"/>
                            </a:rPr>
                            <m:t>!</m:t>
                          </m:r>
                          <m:r>
                            <a:rPr kumimoji="1" lang="en-US" altLang="zh-CN" i="1" smtClean="0">
                              <a:solidFill>
                                <a:schemeClr val="tx1"/>
                              </a:solidFill>
                              <a:latin typeface="Cambria Math" panose="02040503050406030204" pitchFamily="18" charset="0"/>
                            </a:rPr>
                            <m:t> </m:t>
                          </m:r>
                        </m:num>
                        <m:den>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𝑖</m:t>
                              </m:r>
                            </m:e>
                          </m:d>
                          <m:r>
                            <a:rPr kumimoji="1" lang="en-US" altLang="zh-CN" i="1">
                              <a:solidFill>
                                <a:schemeClr val="tx1"/>
                              </a:solidFill>
                              <a:latin typeface="Cambria Math" panose="02040503050406030204" pitchFamily="18" charset="0"/>
                            </a:rPr>
                            <m:t>!</m:t>
                          </m:r>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𝑖</m:t>
                              </m:r>
                            </m:e>
                          </m:d>
                          <m:r>
                            <a:rPr kumimoji="1" lang="en-US" altLang="zh-CN" i="1">
                              <a:solidFill>
                                <a:schemeClr val="tx1"/>
                              </a:solidFill>
                              <a:latin typeface="Cambria Math" panose="02040503050406030204" pitchFamily="18" charset="0"/>
                            </a:rPr>
                            <m:t>!</m:t>
                          </m:r>
                          <m:r>
                            <a:rPr kumimoji="1" lang="en-US" altLang="zh-CN" i="1" smtClean="0">
                              <a:solidFill>
                                <a:schemeClr val="tx1"/>
                              </a:solidFill>
                              <a:latin typeface="Cambria Math" panose="02040503050406030204" pitchFamily="18" charset="0"/>
                            </a:rPr>
                            <m:t> </m:t>
                          </m:r>
                        </m:den>
                      </m:f>
                      <m:r>
                        <a:rPr kumimoji="1" lang="en-US" altLang="zh-CN" b="0" i="1" smtClean="0">
                          <a:solidFill>
                            <a:schemeClr val="tx1"/>
                          </a:solidFill>
                          <a:latin typeface="Cambria Math" panose="02040503050406030204" pitchFamily="18" charset="0"/>
                        </a:rPr>
                        <m:t>×</m:t>
                      </m:r>
                      <m:f>
                        <m:fPr>
                          <m:ctrlPr>
                            <a:rPr kumimoji="1" lang="en-US" altLang="zh-CN" i="1">
                              <a:solidFill>
                                <a:schemeClr val="tx1"/>
                              </a:solidFill>
                              <a:latin typeface="Cambria Math" panose="02040503050406030204" pitchFamily="18" charset="0"/>
                            </a:rPr>
                          </m:ctrlPr>
                        </m:fPr>
                        <m:num>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𝑅𝐵</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𝑇</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𝑖𝐵</m:t>
                              </m:r>
                            </m:e>
                          </m:d>
                          <m:r>
                            <a:rPr kumimoji="1" lang="en-US" altLang="zh-CN" i="1">
                              <a:solidFill>
                                <a:schemeClr val="tx1"/>
                              </a:solidFill>
                              <a:latin typeface="Cambria Math" panose="02040503050406030204" pitchFamily="18" charset="0"/>
                            </a:rPr>
                            <m:t>!</m:t>
                          </m:r>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𝑖𝐵</m:t>
                              </m:r>
                            </m:e>
                          </m:d>
                          <m:r>
                            <a:rPr kumimoji="1" lang="en-US" altLang="zh-CN" i="1">
                              <a:solidFill>
                                <a:schemeClr val="tx1"/>
                              </a:solidFill>
                              <a:latin typeface="Cambria Math" panose="02040503050406030204" pitchFamily="18" charset="0"/>
                            </a:rPr>
                            <m:t>!</m:t>
                          </m:r>
                        </m:num>
                        <m:den>
                          <m:d>
                            <m:dPr>
                              <m:ctrlPr>
                                <a:rPr kumimoji="1" lang="en-US" altLang="zh-CN" i="1">
                                  <a:solidFill>
                                    <a:schemeClr val="tx1"/>
                                  </a:solidFill>
                                  <a:latin typeface="Cambria Math" panose="02040503050406030204" pitchFamily="18" charset="0"/>
                                </a:rPr>
                              </m:ctrlPr>
                            </m:dPr>
                            <m:e>
                              <m:r>
                                <a:rPr kumimoji="1" lang="en-US" altLang="zh-CN" i="1">
                                  <a:solidFill>
                                    <a:schemeClr val="tx1"/>
                                  </a:solidFill>
                                  <a:latin typeface="Cambria Math" panose="02040503050406030204" pitchFamily="18" charset="0"/>
                                </a:rPr>
                                <m:t>𝑅𝐵</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𝑇</m:t>
                              </m:r>
                            </m:e>
                          </m:d>
                          <m:r>
                            <a:rPr kumimoji="1" lang="en-US" altLang="zh-CN" i="1">
                              <a:solidFill>
                                <a:schemeClr val="tx1"/>
                              </a:solidFill>
                              <a:latin typeface="Cambria Math" panose="02040503050406030204" pitchFamily="18" charset="0"/>
                            </a:rPr>
                            <m:t>!</m:t>
                          </m:r>
                        </m:den>
                      </m:f>
                    </m:oMath>
                  </m:oMathPara>
                </a14:m>
                <a:endParaRPr lang="zh-CN" altLang="en-US" dirty="0">
                  <a:solidFill>
                    <a:schemeClr val="tx1"/>
                  </a:solidFill>
                </a:endParaRPr>
              </a:p>
            </p:txBody>
          </p:sp>
        </mc:Choice>
        <mc:Fallback xmlns="">
          <p:sp>
            <p:nvSpPr>
              <p:cNvPr id="16" name="文本框 15">
                <a:extLst>
                  <a:ext uri="{FF2B5EF4-FFF2-40B4-BE49-F238E27FC236}">
                    <a16:creationId xmlns:a16="http://schemas.microsoft.com/office/drawing/2014/main" id="{9FC9847A-E054-6E6D-34DC-72DC696BADB8}"/>
                  </a:ext>
                </a:extLst>
              </p:cNvPr>
              <p:cNvSpPr txBox="1">
                <a:spLocks noRot="1" noChangeAspect="1" noMove="1" noResize="1" noEditPoints="1" noAdjustHandles="1" noChangeArrowheads="1" noChangeShapeType="1" noTextEdit="1"/>
              </p:cNvSpPr>
              <p:nvPr/>
            </p:nvSpPr>
            <p:spPr>
              <a:xfrm>
                <a:off x="5751181" y="3695381"/>
                <a:ext cx="5988355" cy="669094"/>
              </a:xfrm>
              <a:prstGeom prst="rect">
                <a:avLst/>
              </a:prstGeom>
              <a:blipFill>
                <a:blip r:embed="rId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2D7D05E-A6AF-E769-8548-E9D49C66787F}"/>
                  </a:ext>
                </a:extLst>
              </p:cNvPr>
              <p:cNvSpPr txBox="1"/>
              <p:nvPr/>
            </p:nvSpPr>
            <p:spPr>
              <a:xfrm>
                <a:off x="5751181" y="4425070"/>
                <a:ext cx="3149418" cy="7432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m:t>
                      </m:r>
                      <m:f>
                        <m:fPr>
                          <m:ctrlPr>
                            <a:rPr kumimoji="1" lang="en-US" altLang="zh-CN" b="0" i="1" smtClean="0">
                              <a:solidFill>
                                <a:schemeClr val="tx1"/>
                              </a:solidFill>
                              <a:latin typeface="Cambria Math" panose="02040503050406030204" pitchFamily="18" charset="0"/>
                            </a:rPr>
                          </m:ctrlPr>
                        </m:fPr>
                        <m:num>
                          <m:sSubSup>
                            <m:sSubSupPr>
                              <m:ctrlPr>
                                <a:rPr kumimoji="1" lang="en-US" altLang="zh-CN" i="1">
                                  <a:solidFill>
                                    <a:schemeClr val="tx1"/>
                                  </a:solidFill>
                                  <a:latin typeface="Cambria Math" panose="02040503050406030204" pitchFamily="18" charset="0"/>
                                </a:rPr>
                              </m:ctrlPr>
                            </m:sSubSupPr>
                            <m:e>
                              <m:r>
                                <a:rPr kumimoji="1" lang="en-US" altLang="zh-CN" i="1">
                                  <a:solidFill>
                                    <a:schemeClr val="tx1"/>
                                  </a:solidFill>
                                  <a:latin typeface="Cambria Math" panose="02040503050406030204" pitchFamily="18" charset="0"/>
                                </a:rPr>
                                <m:t>𝐶</m:t>
                              </m:r>
                            </m:e>
                            <m:sub>
                              <m:r>
                                <a:rPr kumimoji="1" lang="en-US" altLang="zh-CN" i="1">
                                  <a:solidFill>
                                    <a:schemeClr val="tx1"/>
                                  </a:solidFill>
                                  <a:latin typeface="Cambria Math" panose="02040503050406030204" pitchFamily="18" charset="0"/>
                                </a:rPr>
                                <m:t>𝑅</m:t>
                              </m:r>
                            </m:sub>
                            <m:sup>
                              <m:r>
                                <a:rPr kumimoji="1" lang="en-US" altLang="zh-CN" i="1">
                                  <a:solidFill>
                                    <a:schemeClr val="tx1"/>
                                  </a:solidFill>
                                  <a:latin typeface="Cambria Math" panose="02040503050406030204" pitchFamily="18" charset="0"/>
                                </a:rPr>
                                <m:t>𝑖</m:t>
                              </m:r>
                            </m:sup>
                          </m:sSubSup>
                        </m:num>
                        <m:den>
                          <m:sSubSup>
                            <m:sSubSupPr>
                              <m:ctrlPr>
                                <a:rPr kumimoji="1" lang="en-US" altLang="zh-CN" i="1">
                                  <a:solidFill>
                                    <a:schemeClr val="tx1"/>
                                  </a:solidFill>
                                  <a:latin typeface="Cambria Math" panose="02040503050406030204" pitchFamily="18" charset="0"/>
                                </a:rPr>
                              </m:ctrlPr>
                            </m:sSubSupPr>
                            <m:e>
                              <m:r>
                                <a:rPr kumimoji="1" lang="en-US" altLang="zh-CN" i="1">
                                  <a:solidFill>
                                    <a:schemeClr val="tx1"/>
                                  </a:solidFill>
                                  <a:latin typeface="Cambria Math" panose="02040503050406030204" pitchFamily="18" charset="0"/>
                                </a:rPr>
                                <m:t>𝐶</m:t>
                              </m:r>
                            </m:e>
                            <m:sub>
                              <m:r>
                                <a:rPr kumimoji="1" lang="en-US" altLang="zh-CN" i="1">
                                  <a:solidFill>
                                    <a:schemeClr val="tx1"/>
                                  </a:solidFill>
                                  <a:latin typeface="Cambria Math" panose="02040503050406030204" pitchFamily="18" charset="0"/>
                                </a:rPr>
                                <m:t>𝑅𝐵</m:t>
                              </m:r>
                              <m:r>
                                <a:rPr kumimoji="1" lang="en-US" altLang="zh-CN" i="1">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𝑇</m:t>
                              </m:r>
                            </m:sub>
                            <m:sup>
                              <m:r>
                                <a:rPr kumimoji="1" lang="en-US" altLang="zh-CN" i="1">
                                  <a:solidFill>
                                    <a:schemeClr val="tx1"/>
                                  </a:solidFill>
                                  <a:latin typeface="Cambria Math" panose="02040503050406030204" pitchFamily="18" charset="0"/>
                                </a:rPr>
                                <m:t>𝑖𝐵</m:t>
                              </m:r>
                            </m:sup>
                          </m:sSubSup>
                        </m:den>
                      </m:f>
                    </m:oMath>
                  </m:oMathPara>
                </a14:m>
                <a:endParaRPr lang="zh-CN" altLang="en-US" dirty="0">
                  <a:solidFill>
                    <a:schemeClr val="tx1"/>
                  </a:solidFill>
                </a:endParaRPr>
              </a:p>
            </p:txBody>
          </p:sp>
        </mc:Choice>
        <mc:Fallback xmlns="">
          <p:sp>
            <p:nvSpPr>
              <p:cNvPr id="17" name="文本框 16">
                <a:extLst>
                  <a:ext uri="{FF2B5EF4-FFF2-40B4-BE49-F238E27FC236}">
                    <a16:creationId xmlns:a16="http://schemas.microsoft.com/office/drawing/2014/main" id="{F2D7D05E-A6AF-E769-8548-E9D49C66787F}"/>
                  </a:ext>
                </a:extLst>
              </p:cNvPr>
              <p:cNvSpPr txBox="1">
                <a:spLocks noRot="1" noChangeAspect="1" noMove="1" noResize="1" noEditPoints="1" noAdjustHandles="1" noChangeArrowheads="1" noChangeShapeType="1" noTextEdit="1"/>
              </p:cNvSpPr>
              <p:nvPr/>
            </p:nvSpPr>
            <p:spPr>
              <a:xfrm>
                <a:off x="5751181" y="4425070"/>
                <a:ext cx="3149418" cy="74321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8D6BB64-820A-44B9-D470-C2C355C8C03A}"/>
                  </a:ext>
                </a:extLst>
              </p:cNvPr>
              <p:cNvSpPr txBox="1"/>
              <p:nvPr/>
            </p:nvSpPr>
            <p:spPr>
              <a:xfrm>
                <a:off x="9591615" y="5475862"/>
                <a:ext cx="2479781" cy="1289905"/>
              </a:xfrm>
              <a:prstGeom prst="rect">
                <a:avLst/>
              </a:prstGeom>
              <a:noFill/>
            </p:spPr>
            <p:txBody>
              <a:bodyPr wrap="square" rtlCol="0">
                <a:spAutoFit/>
              </a:bodyPr>
              <a:lstStyle/>
              <a:p>
                <a:pPr>
                  <a:lnSpc>
                    <a:spcPct val="150000"/>
                  </a:lnSpc>
                </a:pPr>
                <a14:m>
                  <m:oMath xmlns:m="http://schemas.openxmlformats.org/officeDocument/2006/math">
                    <m:r>
                      <a:rPr kumimoji="1" lang="en-US" altLang="zh-CN" sz="1800" b="0" i="1" smtClean="0">
                        <a:latin typeface="Cambria Math" panose="02040503050406030204" pitchFamily="18" charset="0"/>
                      </a:rPr>
                      <m:t>𝑅</m:t>
                    </m:r>
                  </m:oMath>
                </a14:m>
                <a:r>
                  <a:rPr kumimoji="1" lang="zh-CN" altLang="en-US" dirty="0"/>
                  <a:t> 是查询样本数量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𝐵</m:t>
                    </m:r>
                  </m:oMath>
                </a14:m>
                <a:r>
                  <a:rPr kumimoji="1" lang="zh-CN" altLang="en-US" dirty="0"/>
                  <a:t> 是查询样本复制数量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𝑇</m:t>
                    </m:r>
                  </m:oMath>
                </a14:m>
                <a:r>
                  <a:rPr kumimoji="1" lang="zh-CN" altLang="en-US" dirty="0"/>
                  <a:t> 是公开样本数量</a:t>
                </a:r>
              </a:p>
            </p:txBody>
          </p:sp>
        </mc:Choice>
        <mc:Fallback xmlns="">
          <p:sp>
            <p:nvSpPr>
              <p:cNvPr id="20" name="文本框 19">
                <a:extLst>
                  <a:ext uri="{FF2B5EF4-FFF2-40B4-BE49-F238E27FC236}">
                    <a16:creationId xmlns:a16="http://schemas.microsoft.com/office/drawing/2014/main" id="{68D6BB64-820A-44B9-D470-C2C355C8C03A}"/>
                  </a:ext>
                </a:extLst>
              </p:cNvPr>
              <p:cNvSpPr txBox="1">
                <a:spLocks noRot="1" noChangeAspect="1" noMove="1" noResize="1" noEditPoints="1" noAdjustHandles="1" noChangeArrowheads="1" noChangeShapeType="1" noTextEdit="1"/>
              </p:cNvSpPr>
              <p:nvPr/>
            </p:nvSpPr>
            <p:spPr>
              <a:xfrm>
                <a:off x="9591615" y="5475862"/>
                <a:ext cx="2479781" cy="1289905"/>
              </a:xfrm>
              <a:prstGeom prst="rect">
                <a:avLst/>
              </a:prstGeom>
              <a:blipFill>
                <a:blip r:embed="rId8"/>
                <a:stretch>
                  <a:fillRect r="-1531" b="-68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325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5" name="图片 4">
            <a:extLst>
              <a:ext uri="{FF2B5EF4-FFF2-40B4-BE49-F238E27FC236}">
                <a16:creationId xmlns:a16="http://schemas.microsoft.com/office/drawing/2014/main" id="{C388F4E4-8741-814E-3FF7-27423B1CAE24}"/>
              </a:ext>
            </a:extLst>
          </p:cNvPr>
          <p:cNvPicPr>
            <a:picLocks noChangeAspect="1"/>
          </p:cNvPicPr>
          <p:nvPr/>
        </p:nvPicPr>
        <p:blipFill>
          <a:blip r:embed="rId3"/>
          <a:stretch>
            <a:fillRect/>
          </a:stretch>
        </p:blipFill>
        <p:spPr>
          <a:xfrm>
            <a:off x="2400" y="987824"/>
            <a:ext cx="12189600" cy="5870176"/>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6F39293-53CA-F395-E232-86B282CB4F37}"/>
                  </a:ext>
                </a:extLst>
              </p:cNvPr>
              <p:cNvSpPr txBox="1"/>
              <p:nvPr/>
            </p:nvSpPr>
            <p:spPr>
              <a:xfrm>
                <a:off x="9775811" y="987824"/>
                <a:ext cx="2479781" cy="1289905"/>
              </a:xfrm>
              <a:prstGeom prst="rect">
                <a:avLst/>
              </a:prstGeom>
              <a:noFill/>
            </p:spPr>
            <p:txBody>
              <a:bodyPr wrap="square" rtlCol="0">
                <a:spAutoFit/>
              </a:bodyPr>
              <a:lstStyle/>
              <a:p>
                <a:pPr>
                  <a:lnSpc>
                    <a:spcPct val="150000"/>
                  </a:lnSpc>
                </a:pPr>
                <a14:m>
                  <m:oMath xmlns:m="http://schemas.openxmlformats.org/officeDocument/2006/math">
                    <m:r>
                      <a:rPr kumimoji="1" lang="en-US" altLang="zh-CN" sz="1800" b="0" i="1" smtClean="0">
                        <a:latin typeface="Cambria Math" panose="02040503050406030204" pitchFamily="18" charset="0"/>
                      </a:rPr>
                      <m:t>𝑅</m:t>
                    </m:r>
                  </m:oMath>
                </a14:m>
                <a:r>
                  <a:rPr kumimoji="1" lang="zh-CN" altLang="en-US" dirty="0"/>
                  <a:t> 是查询样本数量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𝐵</m:t>
                    </m:r>
                  </m:oMath>
                </a14:m>
                <a:r>
                  <a:rPr kumimoji="1" lang="zh-CN" altLang="en-US" dirty="0"/>
                  <a:t> 是查询样本复制数量</a:t>
                </a:r>
                <a:endParaRPr kumimoji="1" lang="en-US" altLang="zh-CN" dirty="0"/>
              </a:p>
              <a:p>
                <a:pPr>
                  <a:lnSpc>
                    <a:spcPct val="150000"/>
                  </a:lnSpc>
                </a:pPr>
                <a14:m>
                  <m:oMath xmlns:m="http://schemas.openxmlformats.org/officeDocument/2006/math">
                    <m:r>
                      <a:rPr kumimoji="1" lang="en-US" altLang="zh-CN" sz="1800" i="1" smtClean="0">
                        <a:latin typeface="Cambria Math" panose="02040503050406030204" pitchFamily="18" charset="0"/>
                      </a:rPr>
                      <m:t>𝑇</m:t>
                    </m:r>
                  </m:oMath>
                </a14:m>
                <a:r>
                  <a:rPr kumimoji="1" lang="zh-CN" altLang="en-US" dirty="0"/>
                  <a:t> 是公开样本数量</a:t>
                </a:r>
              </a:p>
            </p:txBody>
          </p:sp>
        </mc:Choice>
        <mc:Fallback xmlns="">
          <p:sp>
            <p:nvSpPr>
              <p:cNvPr id="2" name="文本框 1">
                <a:extLst>
                  <a:ext uri="{FF2B5EF4-FFF2-40B4-BE49-F238E27FC236}">
                    <a16:creationId xmlns:a16="http://schemas.microsoft.com/office/drawing/2014/main" id="{C6F39293-53CA-F395-E232-86B282CB4F37}"/>
                  </a:ext>
                </a:extLst>
              </p:cNvPr>
              <p:cNvSpPr txBox="1">
                <a:spLocks noRot="1" noChangeAspect="1" noMove="1" noResize="1" noEditPoints="1" noAdjustHandles="1" noChangeArrowheads="1" noChangeShapeType="1" noTextEdit="1"/>
              </p:cNvSpPr>
              <p:nvPr/>
            </p:nvSpPr>
            <p:spPr>
              <a:xfrm>
                <a:off x="9775811" y="987824"/>
                <a:ext cx="2479781" cy="1289905"/>
              </a:xfrm>
              <a:prstGeom prst="rect">
                <a:avLst/>
              </a:prstGeom>
              <a:blipFill>
                <a:blip r:embed="rId4"/>
                <a:stretch>
                  <a:fillRect r="-2041" b="-5825"/>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E05A501-FC28-7402-0DD6-4520B9EB5905}"/>
              </a:ext>
            </a:extLst>
          </p:cNvPr>
          <p:cNvSpPr/>
          <p:nvPr/>
        </p:nvSpPr>
        <p:spPr>
          <a:xfrm>
            <a:off x="7413876" y="4447011"/>
            <a:ext cx="3124748" cy="7038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Tree>
    <p:extLst>
      <p:ext uri="{BB962C8B-B14F-4D97-AF65-F5344CB8AC3E}">
        <p14:creationId xmlns:p14="http://schemas.microsoft.com/office/powerpoint/2010/main" val="360145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654BCEB-2FF9-61B1-0F34-9FB0799DD7C7}"/>
                  </a:ext>
                </a:extLst>
              </p:cNvPr>
              <p:cNvSpPr txBox="1"/>
              <p:nvPr/>
            </p:nvSpPr>
            <p:spPr>
              <a:xfrm>
                <a:off x="515999" y="866478"/>
                <a:ext cx="11288074" cy="2607637"/>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sz="2000" dirty="0"/>
                  <a:t>为满足安全目标，并尽可能降低平均成本，需求解下述优化问题：给定查询样本数量 </a:t>
                </a:r>
                <a14:m>
                  <m:oMath xmlns:m="http://schemas.openxmlformats.org/officeDocument/2006/math">
                    <m:r>
                      <a:rPr kumimoji="1" lang="en-US" altLang="zh-CN" sz="2000" b="0" i="1" smtClean="0">
                        <a:latin typeface="Cambria Math" panose="02040503050406030204" pitchFamily="18" charset="0"/>
                      </a:rPr>
                      <m:t>𝑅</m:t>
                    </m:r>
                  </m:oMath>
                </a14:m>
                <a:r>
                  <a:rPr kumimoji="1" lang="zh-CN" altLang="en-US" sz="2000" dirty="0"/>
                  <a:t>，求副本数量 </a:t>
                </a:r>
                <a14:m>
                  <m:oMath xmlns:m="http://schemas.openxmlformats.org/officeDocument/2006/math">
                    <m:r>
                      <a:rPr kumimoji="1" lang="en-US" altLang="zh-CN" sz="2000" i="1">
                        <a:latin typeface="Cambria Math" panose="02040503050406030204" pitchFamily="18" charset="0"/>
                      </a:rPr>
                      <m:t>𝐵</m:t>
                    </m:r>
                  </m:oMath>
                </a14:m>
                <a:r>
                  <a:rPr kumimoji="1" lang="zh-CN" altLang="en-US" sz="2000" dirty="0"/>
                  <a:t> 和公开样本数量 </a:t>
                </a:r>
                <a14:m>
                  <m:oMath xmlns:m="http://schemas.openxmlformats.org/officeDocument/2006/math">
                    <m:r>
                      <a:rPr kumimoji="1" lang="en-US" altLang="zh-CN" sz="2000" i="1">
                        <a:latin typeface="Cambria Math" panose="02040503050406030204" pitchFamily="18" charset="0"/>
                      </a:rPr>
                      <m:t>𝑇</m:t>
                    </m:r>
                  </m:oMath>
                </a14:m>
                <a:r>
                  <a:rPr kumimoji="1" lang="zh-CN" altLang="en-US" sz="2000" dirty="0"/>
                  <a:t> 使得</a:t>
                </a:r>
                <a:endParaRPr kumimoji="1" lang="en-US" altLang="zh-CN" sz="2000" dirty="0"/>
              </a:p>
              <a:p>
                <a:pPr/>
                <a14:m>
                  <m:oMathPara xmlns:m="http://schemas.openxmlformats.org/officeDocument/2006/math">
                    <m:oMathParaPr>
                      <m:jc m:val="centerGroup"/>
                    </m:oMathParaPr>
                    <m:oMath xmlns:m="http://schemas.openxmlformats.org/officeDocument/2006/math">
                      <m:r>
                        <m:rPr>
                          <m:sty m:val="p"/>
                        </m:rPr>
                        <a:rPr kumimoji="1" lang="en-US" altLang="zh-CN" sz="2000" b="0" i="0" smtClean="0">
                          <a:latin typeface="Cambria Math" panose="02040503050406030204" pitchFamily="18" charset="0"/>
                        </a:rPr>
                        <m:t>argmin</m:t>
                      </m:r>
                      <m:r>
                        <a:rPr kumimoji="1" lang="en-US" altLang="zh-CN" sz="2000" b="0" i="1" smtClean="0">
                          <a:latin typeface="Cambria Math" panose="02040503050406030204" pitchFamily="18" charset="0"/>
                        </a:rPr>
                        <m:t> </m:t>
                      </m:r>
                      <m:r>
                        <m:rPr>
                          <m:sty m:val="p"/>
                        </m:rPr>
                        <a:rPr kumimoji="1" lang="en-US" altLang="zh-CN" sz="2000" i="1" smtClean="0">
                          <a:solidFill>
                            <a:srgbClr val="C00000"/>
                          </a:solidFill>
                          <a:latin typeface="Cambria Math" panose="02040503050406030204" pitchFamily="18" charset="0"/>
                        </a:rPr>
                        <m:t>Cost</m:t>
                      </m:r>
                      <m:d>
                        <m:dPr>
                          <m:ctrlPr>
                            <a:rPr kumimoji="1" lang="en-US" altLang="zh-CN" sz="2000" b="0" i="1" smtClean="0">
                              <a:solidFill>
                                <a:srgbClr val="C00000"/>
                              </a:solidFill>
                              <a:latin typeface="Cambria Math" panose="02040503050406030204" pitchFamily="18" charset="0"/>
                            </a:rPr>
                          </m:ctrlPr>
                        </m:dPr>
                        <m:e>
                          <m:r>
                            <a:rPr kumimoji="1" lang="en-US" altLang="zh-CN" sz="2000" b="0" i="1" smtClean="0">
                              <a:solidFill>
                                <a:srgbClr val="C00000"/>
                              </a:solidFill>
                              <a:latin typeface="Cambria Math" panose="02040503050406030204" pitchFamily="18" charset="0"/>
                            </a:rPr>
                            <m:t>𝐵</m:t>
                          </m:r>
                          <m:r>
                            <a:rPr kumimoji="1" lang="en-US" altLang="zh-CN" sz="2000" b="0" i="1" smtClean="0">
                              <a:solidFill>
                                <a:srgbClr val="C00000"/>
                              </a:solidFill>
                              <a:latin typeface="Cambria Math" panose="02040503050406030204" pitchFamily="18" charset="0"/>
                            </a:rPr>
                            <m:t>,</m:t>
                          </m:r>
                          <m:r>
                            <a:rPr kumimoji="1" lang="en-US" altLang="zh-CN" sz="2000" b="0" i="1" smtClean="0">
                              <a:solidFill>
                                <a:srgbClr val="C00000"/>
                              </a:solidFill>
                              <a:latin typeface="Cambria Math" panose="02040503050406030204" pitchFamily="18" charset="0"/>
                            </a:rPr>
                            <m:t>𝑇</m:t>
                          </m:r>
                          <m:r>
                            <a:rPr kumimoji="1" lang="en-US" altLang="zh-CN" sz="2000" b="0" i="1" smtClean="0">
                              <a:solidFill>
                                <a:srgbClr val="C00000"/>
                              </a:solidFill>
                              <a:latin typeface="Cambria Math" panose="02040503050406030204" pitchFamily="18" charset="0"/>
                            </a:rPr>
                            <m:t>,</m:t>
                          </m:r>
                          <m:r>
                            <a:rPr kumimoji="1" lang="en-US" altLang="zh-CN" sz="2000" b="0" i="1" smtClean="0">
                              <a:solidFill>
                                <a:srgbClr val="C00000"/>
                              </a:solidFill>
                              <a:latin typeface="Cambria Math" panose="02040503050406030204" pitchFamily="18" charset="0"/>
                            </a:rPr>
                            <m:t>𝑅</m:t>
                          </m:r>
                        </m:e>
                      </m:d>
                      <m:r>
                        <a:rPr kumimoji="1" lang="en-US" altLang="zh-CN" sz="2000" i="1" smtClean="0">
                          <a:solidFill>
                            <a:srgbClr val="C00000"/>
                          </a:solidFill>
                          <a:latin typeface="Cambria Math" panose="02040503050406030204" pitchFamily="18" charset="0"/>
                        </a:rPr>
                        <m:t>=</m:t>
                      </m:r>
                      <m:f>
                        <m:fPr>
                          <m:ctrlPr>
                            <a:rPr kumimoji="1" lang="en-US" altLang="zh-CN" sz="2000" i="1" smtClean="0">
                              <a:solidFill>
                                <a:srgbClr val="C00000"/>
                              </a:solidFill>
                              <a:latin typeface="Cambria Math" panose="02040503050406030204" pitchFamily="18" charset="0"/>
                            </a:rPr>
                          </m:ctrlPr>
                        </m:fPr>
                        <m:num>
                          <m:r>
                            <a:rPr kumimoji="1" lang="en-US" altLang="zh-CN" sz="2000" b="0" i="1" smtClean="0">
                              <a:solidFill>
                                <a:srgbClr val="C00000"/>
                              </a:solidFill>
                              <a:latin typeface="Cambria Math" panose="02040503050406030204" pitchFamily="18" charset="0"/>
                            </a:rPr>
                            <m:t>𝑅𝐵</m:t>
                          </m:r>
                          <m:r>
                            <a:rPr kumimoji="1" lang="en-US" altLang="zh-CN" sz="2000" b="0" i="1" smtClean="0">
                              <a:solidFill>
                                <a:srgbClr val="C00000"/>
                              </a:solidFill>
                              <a:latin typeface="Cambria Math" panose="02040503050406030204" pitchFamily="18" charset="0"/>
                            </a:rPr>
                            <m:t>+</m:t>
                          </m:r>
                          <m:r>
                            <a:rPr kumimoji="1" lang="en-US" altLang="zh-CN" sz="2000" b="0" i="1" smtClean="0">
                              <a:solidFill>
                                <a:srgbClr val="C00000"/>
                              </a:solidFill>
                              <a:latin typeface="Cambria Math" panose="02040503050406030204" pitchFamily="18" charset="0"/>
                            </a:rPr>
                            <m:t>𝑇</m:t>
                          </m:r>
                        </m:num>
                        <m:den>
                          <m:r>
                            <a:rPr kumimoji="1" lang="en-US" altLang="zh-CN" sz="2000" b="0" i="1" smtClean="0">
                              <a:solidFill>
                                <a:srgbClr val="C00000"/>
                              </a:solidFill>
                              <a:latin typeface="Cambria Math" panose="02040503050406030204" pitchFamily="18" charset="0"/>
                            </a:rPr>
                            <m:t>𝑅</m:t>
                          </m:r>
                        </m:den>
                      </m:f>
                      <m:r>
                        <a:rPr kumimoji="1" lang="en-US" altLang="zh-CN" sz="2000" b="0" i="0" smtClean="0">
                          <a:latin typeface="Cambria Math" panose="02040503050406030204" pitchFamily="18" charset="0"/>
                        </a:rPr>
                        <m:t>, </m:t>
                      </m:r>
                      <m:r>
                        <m:rPr>
                          <m:sty m:val="p"/>
                        </m:rPr>
                        <a:rPr kumimoji="1" lang="en-US" altLang="zh-CN" sz="2000" b="0" i="0" smtClean="0">
                          <a:latin typeface="Cambria Math" panose="02040503050406030204" pitchFamily="18" charset="0"/>
                        </a:rPr>
                        <m:t>s</m:t>
                      </m:r>
                      <m:r>
                        <a:rPr kumimoji="1" lang="en-US" altLang="zh-CN" sz="2000" b="0" i="0" smtClean="0">
                          <a:latin typeface="Cambria Math" panose="02040503050406030204" pitchFamily="18" charset="0"/>
                        </a:rPr>
                        <m:t>.</m:t>
                      </m:r>
                      <m:r>
                        <m:rPr>
                          <m:sty m:val="p"/>
                        </m:rPr>
                        <a:rPr kumimoji="1" lang="en-US" altLang="zh-CN" sz="2000" b="0" i="0" smtClean="0">
                          <a:latin typeface="Cambria Math" panose="02040503050406030204" pitchFamily="18" charset="0"/>
                        </a:rPr>
                        <m:t>t</m:t>
                      </m:r>
                      <m:r>
                        <a:rPr kumimoji="1" lang="en-US" altLang="zh-CN" sz="2000" b="0" i="0" smtClean="0">
                          <a:latin typeface="Cambria Math" panose="02040503050406030204" pitchFamily="18" charset="0"/>
                        </a:rPr>
                        <m:t>.</m:t>
                      </m:r>
                      <m:sSub>
                        <m:sSubPr>
                          <m:ctrlPr>
                            <a:rPr kumimoji="1" lang="en-US" altLang="zh-CN" sz="2000" i="1" smtClean="0">
                              <a:solidFill>
                                <a:srgbClr val="C00000"/>
                              </a:solidFill>
                              <a:latin typeface="Cambria Math" panose="02040503050406030204" pitchFamily="18" charset="0"/>
                            </a:rPr>
                          </m:ctrlPr>
                        </m:sSubPr>
                        <m:e>
                          <m:r>
                            <m:rPr>
                              <m:sty m:val="p"/>
                            </m:rPr>
                            <a:rPr kumimoji="1" lang="en-US" altLang="zh-CN" sz="2000">
                              <a:solidFill>
                                <a:srgbClr val="C00000"/>
                              </a:solidFill>
                              <a:latin typeface="Cambria Math" panose="02040503050406030204" pitchFamily="18" charset="0"/>
                            </a:rPr>
                            <m:t>Pr</m:t>
                          </m:r>
                        </m:e>
                        <m:sub>
                          <m:r>
                            <a:rPr kumimoji="1" lang="en-US" altLang="zh-CN" sz="2000" i="1">
                              <a:solidFill>
                                <a:srgbClr val="C00000"/>
                              </a:solidFill>
                              <a:latin typeface="Cambria Math" panose="02040503050406030204" pitchFamily="18" charset="0"/>
                            </a:rPr>
                            <m:t>𝑠𝑢𝑐𝑐𝑒𝑠𝑠</m:t>
                          </m:r>
                        </m:sub>
                      </m:sSub>
                      <m:r>
                        <a:rPr kumimoji="1" lang="en-US" altLang="zh-CN" sz="2000" i="1">
                          <a:solidFill>
                            <a:srgbClr val="C00000"/>
                          </a:solidFill>
                          <a:latin typeface="Cambria Math" panose="02040503050406030204" pitchFamily="18" charset="0"/>
                        </a:rPr>
                        <m:t>=</m:t>
                      </m:r>
                      <m:f>
                        <m:fPr>
                          <m:ctrlPr>
                            <a:rPr kumimoji="1" lang="en-US" altLang="zh-CN" sz="2000" i="1">
                              <a:solidFill>
                                <a:srgbClr val="C00000"/>
                              </a:solidFill>
                              <a:latin typeface="Cambria Math" panose="02040503050406030204" pitchFamily="18" charset="0"/>
                            </a:rPr>
                          </m:ctrlPr>
                        </m:fPr>
                        <m:num>
                          <m:sSubSup>
                            <m:sSubSupPr>
                              <m:ctrlPr>
                                <a:rPr kumimoji="1" lang="en-US" altLang="zh-CN" sz="2000" i="1">
                                  <a:solidFill>
                                    <a:srgbClr val="C00000"/>
                                  </a:solidFill>
                                  <a:latin typeface="Cambria Math" panose="02040503050406030204" pitchFamily="18" charset="0"/>
                                </a:rPr>
                              </m:ctrlPr>
                            </m:sSubSupPr>
                            <m:e>
                              <m:r>
                                <a:rPr kumimoji="1" lang="en-US" altLang="zh-CN" sz="2000" i="1">
                                  <a:solidFill>
                                    <a:srgbClr val="C00000"/>
                                  </a:solidFill>
                                  <a:latin typeface="Cambria Math" panose="02040503050406030204" pitchFamily="18" charset="0"/>
                                </a:rPr>
                                <m:t>𝐶</m:t>
                              </m:r>
                            </m:e>
                            <m:sub>
                              <m:r>
                                <a:rPr kumimoji="1" lang="en-US" altLang="zh-CN" sz="2000" i="1">
                                  <a:solidFill>
                                    <a:srgbClr val="C00000"/>
                                  </a:solidFill>
                                  <a:latin typeface="Cambria Math" panose="02040503050406030204" pitchFamily="18" charset="0"/>
                                </a:rPr>
                                <m:t>𝑅</m:t>
                              </m:r>
                            </m:sub>
                            <m:sup>
                              <m:r>
                                <a:rPr kumimoji="1" lang="en-US" altLang="zh-CN" sz="2000" i="1">
                                  <a:solidFill>
                                    <a:srgbClr val="C00000"/>
                                  </a:solidFill>
                                  <a:latin typeface="Cambria Math" panose="02040503050406030204" pitchFamily="18" charset="0"/>
                                </a:rPr>
                                <m:t>𝑖</m:t>
                              </m:r>
                            </m:sup>
                          </m:sSubSup>
                        </m:num>
                        <m:den>
                          <m:sSubSup>
                            <m:sSubSupPr>
                              <m:ctrlPr>
                                <a:rPr kumimoji="1" lang="en-US" altLang="zh-CN" sz="2000" i="1">
                                  <a:solidFill>
                                    <a:srgbClr val="C00000"/>
                                  </a:solidFill>
                                  <a:latin typeface="Cambria Math" panose="02040503050406030204" pitchFamily="18" charset="0"/>
                                </a:rPr>
                              </m:ctrlPr>
                            </m:sSubSupPr>
                            <m:e>
                              <m:r>
                                <a:rPr kumimoji="1" lang="en-US" altLang="zh-CN" sz="2000" i="1">
                                  <a:solidFill>
                                    <a:srgbClr val="C00000"/>
                                  </a:solidFill>
                                  <a:latin typeface="Cambria Math" panose="02040503050406030204" pitchFamily="18" charset="0"/>
                                </a:rPr>
                                <m:t>𝐶</m:t>
                              </m:r>
                            </m:e>
                            <m:sub>
                              <m:r>
                                <a:rPr kumimoji="1" lang="en-US" altLang="zh-CN" sz="2000" i="1">
                                  <a:solidFill>
                                    <a:srgbClr val="C00000"/>
                                  </a:solidFill>
                                  <a:latin typeface="Cambria Math" panose="02040503050406030204" pitchFamily="18" charset="0"/>
                                </a:rPr>
                                <m:t>𝑅𝐵</m:t>
                              </m:r>
                              <m:r>
                                <a:rPr kumimoji="1" lang="en-US" altLang="zh-CN" sz="2000" i="1">
                                  <a:solidFill>
                                    <a:srgbClr val="C00000"/>
                                  </a:solidFill>
                                  <a:latin typeface="Cambria Math" panose="02040503050406030204" pitchFamily="18" charset="0"/>
                                </a:rPr>
                                <m:t>+</m:t>
                              </m:r>
                              <m:r>
                                <a:rPr kumimoji="1" lang="en-US" altLang="zh-CN" sz="2000" i="1">
                                  <a:solidFill>
                                    <a:srgbClr val="C00000"/>
                                  </a:solidFill>
                                  <a:latin typeface="Cambria Math" panose="02040503050406030204" pitchFamily="18" charset="0"/>
                                </a:rPr>
                                <m:t>𝑇</m:t>
                              </m:r>
                            </m:sub>
                            <m:sup>
                              <m:r>
                                <a:rPr kumimoji="1" lang="en-US" altLang="zh-CN" sz="2000" i="1">
                                  <a:solidFill>
                                    <a:srgbClr val="C00000"/>
                                  </a:solidFill>
                                  <a:latin typeface="Cambria Math" panose="02040503050406030204" pitchFamily="18" charset="0"/>
                                </a:rPr>
                                <m:t>𝑖𝐵</m:t>
                              </m:r>
                            </m:sup>
                          </m:sSubSup>
                        </m:den>
                      </m:f>
                      <m:r>
                        <a:rPr kumimoji="1" lang="en-US" altLang="zh-CN" sz="2000" b="0" i="1" smtClean="0">
                          <a:solidFill>
                            <a:srgbClr val="C00000"/>
                          </a:solidFill>
                          <a:latin typeface="Cambria Math" panose="02040503050406030204" pitchFamily="18" charset="0"/>
                        </a:rPr>
                        <m:t>≤</m:t>
                      </m:r>
                      <m:sSup>
                        <m:sSupPr>
                          <m:ctrlPr>
                            <a:rPr kumimoji="1" lang="en-US" altLang="zh-CN" sz="2000" b="0" i="1" smtClean="0">
                              <a:solidFill>
                                <a:srgbClr val="C00000"/>
                              </a:solidFill>
                              <a:latin typeface="Cambria Math" panose="02040503050406030204" pitchFamily="18" charset="0"/>
                            </a:rPr>
                          </m:ctrlPr>
                        </m:sSupPr>
                        <m:e>
                          <m:r>
                            <a:rPr kumimoji="1" lang="en-US" altLang="zh-CN" sz="2000" b="0" i="1" smtClean="0">
                              <a:solidFill>
                                <a:srgbClr val="C00000"/>
                              </a:solidFill>
                              <a:latin typeface="Cambria Math" panose="02040503050406030204" pitchFamily="18" charset="0"/>
                            </a:rPr>
                            <m:t>2</m:t>
                          </m:r>
                        </m:e>
                        <m:sup>
                          <m:r>
                            <a:rPr kumimoji="1" lang="en-US" altLang="zh-CN" sz="2000" b="0" i="1" smtClean="0">
                              <a:solidFill>
                                <a:srgbClr val="C00000"/>
                              </a:solidFill>
                              <a:latin typeface="Cambria Math" panose="02040503050406030204" pitchFamily="18" charset="0"/>
                            </a:rPr>
                            <m:t>−</m:t>
                          </m:r>
                          <m:r>
                            <a:rPr kumimoji="1" lang="en-US" altLang="zh-CN" sz="2000" b="0" i="1" smtClean="0">
                              <a:solidFill>
                                <a:srgbClr val="C00000"/>
                              </a:solidFill>
                              <a:latin typeface="Cambria Math" panose="02040503050406030204" pitchFamily="18" charset="0"/>
                            </a:rPr>
                            <m:t>𝜆</m:t>
                          </m:r>
                        </m:sup>
                      </m:sSup>
                    </m:oMath>
                  </m:oMathPara>
                </a14:m>
                <a:endParaRPr kumimoji="1" lang="en-US" altLang="zh-CN" sz="2000" dirty="0"/>
              </a:p>
              <a:p>
                <a:pPr>
                  <a:lnSpc>
                    <a:spcPct val="150000"/>
                  </a:lnSpc>
                </a:pPr>
                <a:r>
                  <a:rPr kumimoji="1" lang="zh-CN" altLang="en-US" sz="2000" dirty="0"/>
                  <a:t>    该优化问题通过下面的搜索算法来求解（其中为保证公开样本准确率验证的可靠性，设公开样本数量 </a:t>
                </a:r>
                <a14:m>
                  <m:oMath xmlns:m="http://schemas.openxmlformats.org/officeDocument/2006/math">
                    <m:r>
                      <a:rPr kumimoji="1" lang="en-US" altLang="zh-CN" sz="2000" i="1">
                        <a:latin typeface="Cambria Math" panose="02040503050406030204" pitchFamily="18" charset="0"/>
                      </a:rPr>
                      <m:t>𝑇</m:t>
                    </m:r>
                  </m:oMath>
                </a14:m>
                <a:r>
                  <a:rPr kumimoji="1" lang="zh-CN" altLang="en-US" sz="2000" dirty="0"/>
                  <a:t>的下界为</a:t>
                </a:r>
                <a14:m>
                  <m:oMath xmlns:m="http://schemas.openxmlformats.org/officeDocument/2006/math">
                    <m:r>
                      <a:rPr kumimoji="1" lang="en-US" altLang="zh-CN" sz="2000" b="0" i="1" smtClean="0">
                        <a:latin typeface="Cambria Math" panose="02040503050406030204" pitchFamily="18" charset="0"/>
                      </a:rPr>
                      <m:t>𝛽</m:t>
                    </m:r>
                  </m:oMath>
                </a14:m>
                <a:r>
                  <a:rPr kumimoji="1" lang="zh-CN" altLang="en-US" sz="2000" dirty="0"/>
                  <a:t>）：</a:t>
                </a:r>
                <a:endParaRPr kumimoji="1" lang="en-US" altLang="zh-CN" sz="2000" dirty="0"/>
              </a:p>
            </p:txBody>
          </p:sp>
        </mc:Choice>
        <mc:Fallback xmlns="">
          <p:sp>
            <p:nvSpPr>
              <p:cNvPr id="7" name="文本框 6">
                <a:extLst>
                  <a:ext uri="{FF2B5EF4-FFF2-40B4-BE49-F238E27FC236}">
                    <a16:creationId xmlns:a16="http://schemas.microsoft.com/office/drawing/2014/main" id="{C654BCEB-2FF9-61B1-0F34-9FB0799DD7C7}"/>
                  </a:ext>
                </a:extLst>
              </p:cNvPr>
              <p:cNvSpPr txBox="1">
                <a:spLocks noRot="1" noChangeAspect="1" noMove="1" noResize="1" noEditPoints="1" noAdjustHandles="1" noChangeArrowheads="1" noChangeShapeType="1" noTextEdit="1"/>
              </p:cNvSpPr>
              <p:nvPr/>
            </p:nvSpPr>
            <p:spPr>
              <a:xfrm>
                <a:off x="515999" y="866478"/>
                <a:ext cx="11288074" cy="2607637"/>
              </a:xfrm>
              <a:prstGeom prst="rect">
                <a:avLst/>
              </a:prstGeom>
              <a:blipFill>
                <a:blip r:embed="rId3"/>
                <a:stretch>
                  <a:fillRect l="-562" b="-291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4A787E1-0675-CA40-1A0F-FB2780318D1D}"/>
              </a:ext>
            </a:extLst>
          </p:cNvPr>
          <p:cNvPicPr>
            <a:picLocks noChangeAspect="1"/>
          </p:cNvPicPr>
          <p:nvPr/>
        </p:nvPicPr>
        <p:blipFill>
          <a:blip r:embed="rId4"/>
          <a:stretch>
            <a:fillRect/>
          </a:stretch>
        </p:blipFill>
        <p:spPr>
          <a:xfrm>
            <a:off x="3144484" y="3517285"/>
            <a:ext cx="5466528" cy="2950190"/>
          </a:xfrm>
          <a:prstGeom prst="rect">
            <a:avLst/>
          </a:prstGeom>
        </p:spPr>
      </p:pic>
    </p:spTree>
    <p:extLst>
      <p:ext uri="{BB962C8B-B14F-4D97-AF65-F5344CB8AC3E}">
        <p14:creationId xmlns:p14="http://schemas.microsoft.com/office/powerpoint/2010/main" val="3193615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sp>
        <p:nvSpPr>
          <p:cNvPr id="9" name="文本框 8">
            <a:extLst>
              <a:ext uri="{FF2B5EF4-FFF2-40B4-BE49-F238E27FC236}">
                <a16:creationId xmlns:a16="http://schemas.microsoft.com/office/drawing/2014/main" id="{A5E105CC-E794-998D-5AB1-D8EC5A517254}"/>
              </a:ext>
            </a:extLst>
          </p:cNvPr>
          <p:cNvSpPr txBox="1"/>
          <p:nvPr/>
        </p:nvSpPr>
        <p:spPr>
          <a:xfrm>
            <a:off x="861773" y="1230681"/>
            <a:ext cx="3183885" cy="400110"/>
          </a:xfrm>
          <a:prstGeom prst="rect">
            <a:avLst/>
          </a:prstGeom>
          <a:noFill/>
        </p:spPr>
        <p:txBody>
          <a:bodyPr wrap="none" rtlCol="0">
            <a:spAutoFit/>
          </a:bodyPr>
          <a:lstStyle/>
          <a:p>
            <a:r>
              <a:rPr kumimoji="1" lang="en-US" altLang="zh-CN" sz="2000" b="1" dirty="0"/>
              <a:t>(2)</a:t>
            </a:r>
            <a:r>
              <a:rPr kumimoji="1" lang="zh-CN" altLang="en-US" sz="2000" b="1" dirty="0"/>
              <a:t> 隐私保护神经网络推理</a:t>
            </a:r>
          </a:p>
        </p:txBody>
      </p:sp>
      <p:pic>
        <p:nvPicPr>
          <p:cNvPr id="11" name="图片 10">
            <a:extLst>
              <a:ext uri="{FF2B5EF4-FFF2-40B4-BE49-F238E27FC236}">
                <a16:creationId xmlns:a16="http://schemas.microsoft.com/office/drawing/2014/main" id="{93823DC4-BA23-5C37-0B91-3541F6B42F5C}"/>
              </a:ext>
            </a:extLst>
          </p:cNvPr>
          <p:cNvPicPr>
            <a:picLocks noChangeAspect="1"/>
          </p:cNvPicPr>
          <p:nvPr/>
        </p:nvPicPr>
        <p:blipFill rotWithShape="1">
          <a:blip r:embed="rId3"/>
          <a:srcRect l="45926" b="39109"/>
          <a:stretch/>
        </p:blipFill>
        <p:spPr>
          <a:xfrm>
            <a:off x="1651184" y="1893620"/>
            <a:ext cx="6591367" cy="3573045"/>
          </a:xfrm>
          <a:prstGeom prst="rect">
            <a:avLst/>
          </a:prstGeom>
        </p:spPr>
      </p:pic>
      <p:sp>
        <p:nvSpPr>
          <p:cNvPr id="13" name="文本框 12">
            <a:extLst>
              <a:ext uri="{FF2B5EF4-FFF2-40B4-BE49-F238E27FC236}">
                <a16:creationId xmlns:a16="http://schemas.microsoft.com/office/drawing/2014/main" id="{C4981C4F-DFBE-3A07-561E-BAB2F06931E8}"/>
              </a:ext>
            </a:extLst>
          </p:cNvPr>
          <p:cNvSpPr txBox="1"/>
          <p:nvPr/>
        </p:nvSpPr>
        <p:spPr>
          <a:xfrm>
            <a:off x="249536" y="2568401"/>
            <a:ext cx="1401648" cy="369332"/>
          </a:xfrm>
          <a:prstGeom prst="rect">
            <a:avLst/>
          </a:prstGeom>
          <a:noFill/>
        </p:spPr>
        <p:txBody>
          <a:bodyPr wrap="square">
            <a:spAutoFit/>
          </a:bodyPr>
          <a:lstStyle/>
          <a:p>
            <a:pPr algn="ctr"/>
            <a:r>
              <a:rPr kumimoji="1" lang="zh-CN" altLang="en-US" sz="1800" b="1" dirty="0"/>
              <a:t>混合数据集</a:t>
            </a:r>
            <a:endParaRPr kumimoji="1" lang="en-US" altLang="zh-CN" sz="1800" b="1" dirty="0"/>
          </a:p>
        </p:txBody>
      </p:sp>
      <p:sp>
        <p:nvSpPr>
          <p:cNvPr id="14" name="文本框 13">
            <a:extLst>
              <a:ext uri="{FF2B5EF4-FFF2-40B4-BE49-F238E27FC236}">
                <a16:creationId xmlns:a16="http://schemas.microsoft.com/office/drawing/2014/main" id="{28F50290-DCF0-56C8-9C83-D14F73F76E2F}"/>
              </a:ext>
            </a:extLst>
          </p:cNvPr>
          <p:cNvSpPr txBox="1"/>
          <p:nvPr/>
        </p:nvSpPr>
        <p:spPr>
          <a:xfrm>
            <a:off x="1489465" y="5507780"/>
            <a:ext cx="2550781" cy="369332"/>
          </a:xfrm>
          <a:prstGeom prst="rect">
            <a:avLst/>
          </a:prstGeom>
          <a:noFill/>
        </p:spPr>
        <p:txBody>
          <a:bodyPr wrap="square">
            <a:spAutoFit/>
          </a:bodyPr>
          <a:lstStyle/>
          <a:p>
            <a:pPr algn="ctr"/>
            <a:r>
              <a:rPr kumimoji="1" lang="zh-CN" altLang="en-US" sz="1800" b="1" dirty="0"/>
              <a:t>推理结果</a:t>
            </a:r>
            <a:endParaRPr lang="zh-CN" altLang="en-US" dirty="0"/>
          </a:p>
        </p:txBody>
      </p:sp>
      <p:pic>
        <p:nvPicPr>
          <p:cNvPr id="16" name="Picture 32">
            <a:extLst>
              <a:ext uri="{FF2B5EF4-FFF2-40B4-BE49-F238E27FC236}">
                <a16:creationId xmlns:a16="http://schemas.microsoft.com/office/drawing/2014/main" id="{3CED9985-511F-D5C1-FBBF-FD568F0C7156}"/>
              </a:ext>
            </a:extLst>
          </p:cNvPr>
          <p:cNvPicPr>
            <a:picLocks noChangeAspect="1"/>
          </p:cNvPicPr>
          <p:nvPr/>
        </p:nvPicPr>
        <p:blipFill>
          <a:blip r:embed="rId4"/>
          <a:stretch>
            <a:fillRect/>
          </a:stretch>
        </p:blipFill>
        <p:spPr>
          <a:xfrm>
            <a:off x="11300752" y="1641716"/>
            <a:ext cx="698619" cy="612000"/>
          </a:xfrm>
          <a:prstGeom prst="rect">
            <a:avLst/>
          </a:prstGeom>
        </p:spPr>
      </p:pic>
      <p:pic>
        <p:nvPicPr>
          <p:cNvPr id="18" name="Picture 42">
            <a:extLst>
              <a:ext uri="{FF2B5EF4-FFF2-40B4-BE49-F238E27FC236}">
                <a16:creationId xmlns:a16="http://schemas.microsoft.com/office/drawing/2014/main" id="{0BD8FF49-7AB2-2296-4157-2E0651D908F3}"/>
              </a:ext>
            </a:extLst>
          </p:cNvPr>
          <p:cNvPicPr>
            <a:picLocks noChangeAspect="1"/>
          </p:cNvPicPr>
          <p:nvPr/>
        </p:nvPicPr>
        <p:blipFill>
          <a:blip r:embed="rId5"/>
          <a:stretch>
            <a:fillRect/>
          </a:stretch>
        </p:blipFill>
        <p:spPr>
          <a:xfrm>
            <a:off x="8638003" y="1714395"/>
            <a:ext cx="382779" cy="612000"/>
          </a:xfrm>
          <a:prstGeom prst="rect">
            <a:avLst/>
          </a:prstGeom>
        </p:spPr>
      </p:pic>
      <p:sp>
        <p:nvSpPr>
          <p:cNvPr id="19" name="TextBox 43">
            <a:extLst>
              <a:ext uri="{FF2B5EF4-FFF2-40B4-BE49-F238E27FC236}">
                <a16:creationId xmlns:a16="http://schemas.microsoft.com/office/drawing/2014/main" id="{48598A34-A777-AFAD-7390-E9B8B0A79EFC}"/>
              </a:ext>
            </a:extLst>
          </p:cNvPr>
          <p:cNvSpPr txBox="1"/>
          <p:nvPr/>
        </p:nvSpPr>
        <p:spPr>
          <a:xfrm>
            <a:off x="8353689" y="2378567"/>
            <a:ext cx="1062545" cy="369332"/>
          </a:xfrm>
          <a:prstGeom prst="rect">
            <a:avLst/>
          </a:prstGeom>
          <a:noFill/>
        </p:spPr>
        <p:txBody>
          <a:bodyPr wrap="square" rtlCol="0">
            <a:spAutoFit/>
          </a:bodyPr>
          <a:lstStyle/>
          <a:p>
            <a:pPr algn="ctr"/>
            <a:r>
              <a:rPr lang="en-US" b="1" dirty="0" err="1">
                <a:latin typeface="Georgia" panose="02040502050405020303" pitchFamily="18" charset="0"/>
              </a:rPr>
              <a:t>用户</a:t>
            </a:r>
            <a:endParaRPr lang="en-US" b="1" dirty="0">
              <a:latin typeface="Georgia" panose="02040502050405020303" pitchFamily="18" charset="0"/>
            </a:endParaRPr>
          </a:p>
        </p:txBody>
      </p:sp>
      <p:sp>
        <p:nvSpPr>
          <p:cNvPr id="20" name="TextBox 43">
            <a:extLst>
              <a:ext uri="{FF2B5EF4-FFF2-40B4-BE49-F238E27FC236}">
                <a16:creationId xmlns:a16="http://schemas.microsoft.com/office/drawing/2014/main" id="{65B2E1A4-9602-C56B-2499-9F56831F7C70}"/>
              </a:ext>
            </a:extLst>
          </p:cNvPr>
          <p:cNvSpPr txBox="1"/>
          <p:nvPr/>
        </p:nvSpPr>
        <p:spPr>
          <a:xfrm>
            <a:off x="11118788" y="2335944"/>
            <a:ext cx="1062545" cy="369332"/>
          </a:xfrm>
          <a:prstGeom prst="rect">
            <a:avLst/>
          </a:prstGeom>
          <a:noFill/>
        </p:spPr>
        <p:txBody>
          <a:bodyPr wrap="square" rtlCol="0">
            <a:spAutoFit/>
          </a:bodyPr>
          <a:lstStyle/>
          <a:p>
            <a:pPr algn="ctr"/>
            <a:r>
              <a:rPr lang="en-US" b="1" dirty="0" err="1">
                <a:latin typeface="Georgia" panose="02040502050405020303" pitchFamily="18" charset="0"/>
              </a:rPr>
              <a:t>服务器</a:t>
            </a:r>
            <a:endParaRPr lang="en-US" b="1" dirty="0">
              <a:latin typeface="Georgia" panose="02040502050405020303" pitchFamily="18" charset="0"/>
            </a:endParaRPr>
          </a:p>
        </p:txBody>
      </p:sp>
      <p:cxnSp>
        <p:nvCxnSpPr>
          <p:cNvPr id="21" name="Straight Arrow Connector 35">
            <a:extLst>
              <a:ext uri="{FF2B5EF4-FFF2-40B4-BE49-F238E27FC236}">
                <a16:creationId xmlns:a16="http://schemas.microsoft.com/office/drawing/2014/main" id="{9C184150-EBD6-3A38-5786-3066E83BB444}"/>
              </a:ext>
            </a:extLst>
          </p:cNvPr>
          <p:cNvCxnSpPr>
            <a:cxnSpLocks/>
          </p:cNvCxnSpPr>
          <p:nvPr/>
        </p:nvCxnSpPr>
        <p:spPr>
          <a:xfrm flipV="1">
            <a:off x="9330720" y="1892690"/>
            <a:ext cx="1800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36">
            <a:extLst>
              <a:ext uri="{FF2B5EF4-FFF2-40B4-BE49-F238E27FC236}">
                <a16:creationId xmlns:a16="http://schemas.microsoft.com/office/drawing/2014/main" id="{61775097-13E4-1A33-53F5-B17D4F396EFD}"/>
              </a:ext>
            </a:extLst>
          </p:cNvPr>
          <p:cNvCxnSpPr>
            <a:cxnSpLocks/>
          </p:cNvCxnSpPr>
          <p:nvPr/>
        </p:nvCxnSpPr>
        <p:spPr>
          <a:xfrm flipH="1">
            <a:off x="9330720" y="2254151"/>
            <a:ext cx="1800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38">
            <a:extLst>
              <a:ext uri="{FF2B5EF4-FFF2-40B4-BE49-F238E27FC236}">
                <a16:creationId xmlns:a16="http://schemas.microsoft.com/office/drawing/2014/main" id="{E3FBCCE2-534A-6E9D-76B6-92B2BBF095A2}"/>
              </a:ext>
            </a:extLst>
          </p:cNvPr>
          <p:cNvSpPr txBox="1"/>
          <p:nvPr/>
        </p:nvSpPr>
        <p:spPr>
          <a:xfrm>
            <a:off x="9853448" y="1905777"/>
            <a:ext cx="727440" cy="369332"/>
          </a:xfrm>
          <a:prstGeom prst="rect">
            <a:avLst/>
          </a:prstGeom>
          <a:noFill/>
        </p:spPr>
        <p:txBody>
          <a:bodyPr wrap="square" rtlCol="0">
            <a:spAutoFit/>
          </a:bodyPr>
          <a:lstStyle/>
          <a:p>
            <a:r>
              <a:rPr lang="en-US" altLang="zh-CN" dirty="0"/>
              <a:t>2PC</a:t>
            </a:r>
            <a:endParaRPr lang="en-US" dirty="0"/>
          </a:p>
        </p:txBody>
      </p:sp>
      <p:pic>
        <p:nvPicPr>
          <p:cNvPr id="31" name="Picture 32">
            <a:extLst>
              <a:ext uri="{FF2B5EF4-FFF2-40B4-BE49-F238E27FC236}">
                <a16:creationId xmlns:a16="http://schemas.microsoft.com/office/drawing/2014/main" id="{A41BB2B0-A018-CFD5-09E2-2D84EDDACFD8}"/>
              </a:ext>
            </a:extLst>
          </p:cNvPr>
          <p:cNvPicPr>
            <a:picLocks noChangeAspect="1"/>
          </p:cNvPicPr>
          <p:nvPr/>
        </p:nvPicPr>
        <p:blipFill>
          <a:blip r:embed="rId4"/>
          <a:stretch>
            <a:fillRect/>
          </a:stretch>
        </p:blipFill>
        <p:spPr>
          <a:xfrm>
            <a:off x="11300750" y="3412646"/>
            <a:ext cx="698619" cy="612000"/>
          </a:xfrm>
          <a:prstGeom prst="rect">
            <a:avLst/>
          </a:prstGeom>
        </p:spPr>
      </p:pic>
      <p:pic>
        <p:nvPicPr>
          <p:cNvPr id="32" name="Picture 42">
            <a:extLst>
              <a:ext uri="{FF2B5EF4-FFF2-40B4-BE49-F238E27FC236}">
                <a16:creationId xmlns:a16="http://schemas.microsoft.com/office/drawing/2014/main" id="{D8E139B9-E0A9-E021-73BC-7EB091604D9A}"/>
              </a:ext>
            </a:extLst>
          </p:cNvPr>
          <p:cNvPicPr>
            <a:picLocks noChangeAspect="1"/>
          </p:cNvPicPr>
          <p:nvPr/>
        </p:nvPicPr>
        <p:blipFill>
          <a:blip r:embed="rId5"/>
          <a:stretch>
            <a:fillRect/>
          </a:stretch>
        </p:blipFill>
        <p:spPr>
          <a:xfrm>
            <a:off x="8638003" y="3981400"/>
            <a:ext cx="382779" cy="612000"/>
          </a:xfrm>
          <a:prstGeom prst="rect">
            <a:avLst/>
          </a:prstGeom>
        </p:spPr>
      </p:pic>
      <p:sp>
        <p:nvSpPr>
          <p:cNvPr id="33" name="TextBox 43">
            <a:extLst>
              <a:ext uri="{FF2B5EF4-FFF2-40B4-BE49-F238E27FC236}">
                <a16:creationId xmlns:a16="http://schemas.microsoft.com/office/drawing/2014/main" id="{F175B05D-1A24-367E-3BBA-A380E8AD6A8A}"/>
              </a:ext>
            </a:extLst>
          </p:cNvPr>
          <p:cNvSpPr txBox="1"/>
          <p:nvPr/>
        </p:nvSpPr>
        <p:spPr>
          <a:xfrm>
            <a:off x="8353689" y="4645572"/>
            <a:ext cx="1062545" cy="369332"/>
          </a:xfrm>
          <a:prstGeom prst="rect">
            <a:avLst/>
          </a:prstGeom>
          <a:noFill/>
        </p:spPr>
        <p:txBody>
          <a:bodyPr wrap="square" rtlCol="0">
            <a:spAutoFit/>
          </a:bodyPr>
          <a:lstStyle/>
          <a:p>
            <a:pPr algn="ctr"/>
            <a:r>
              <a:rPr lang="en-US" b="1" dirty="0" err="1">
                <a:latin typeface="Georgia" panose="02040502050405020303" pitchFamily="18" charset="0"/>
              </a:rPr>
              <a:t>用户</a:t>
            </a:r>
            <a:endParaRPr lang="en-US" b="1" dirty="0">
              <a:latin typeface="Georgia" panose="02040502050405020303" pitchFamily="18" charset="0"/>
            </a:endParaRPr>
          </a:p>
        </p:txBody>
      </p:sp>
      <p:cxnSp>
        <p:nvCxnSpPr>
          <p:cNvPr id="35" name="Straight Arrow Connector 35">
            <a:extLst>
              <a:ext uri="{FF2B5EF4-FFF2-40B4-BE49-F238E27FC236}">
                <a16:creationId xmlns:a16="http://schemas.microsoft.com/office/drawing/2014/main" id="{42E6A857-3BE0-C1A5-D3A7-7439F7066503}"/>
              </a:ext>
            </a:extLst>
          </p:cNvPr>
          <p:cNvCxnSpPr>
            <a:cxnSpLocks/>
          </p:cNvCxnSpPr>
          <p:nvPr/>
        </p:nvCxnSpPr>
        <p:spPr>
          <a:xfrm flipV="1">
            <a:off x="9330720" y="3795746"/>
            <a:ext cx="1859168" cy="3639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6">
            <a:extLst>
              <a:ext uri="{FF2B5EF4-FFF2-40B4-BE49-F238E27FC236}">
                <a16:creationId xmlns:a16="http://schemas.microsoft.com/office/drawing/2014/main" id="{784FDA03-0253-BF55-F92D-DCA2C1C1C17B}"/>
              </a:ext>
            </a:extLst>
          </p:cNvPr>
          <p:cNvCxnSpPr>
            <a:cxnSpLocks/>
          </p:cNvCxnSpPr>
          <p:nvPr/>
        </p:nvCxnSpPr>
        <p:spPr>
          <a:xfrm>
            <a:off x="9330720" y="4593400"/>
            <a:ext cx="1859168" cy="3667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TextBox 38">
            <a:extLst>
              <a:ext uri="{FF2B5EF4-FFF2-40B4-BE49-F238E27FC236}">
                <a16:creationId xmlns:a16="http://schemas.microsoft.com/office/drawing/2014/main" id="{F7B4F582-983C-C9A3-A9AE-5E2E4FF159BE}"/>
              </a:ext>
            </a:extLst>
          </p:cNvPr>
          <p:cNvSpPr txBox="1"/>
          <p:nvPr/>
        </p:nvSpPr>
        <p:spPr>
          <a:xfrm>
            <a:off x="11350540" y="4194616"/>
            <a:ext cx="727440" cy="369332"/>
          </a:xfrm>
          <a:prstGeom prst="rect">
            <a:avLst/>
          </a:prstGeom>
          <a:noFill/>
        </p:spPr>
        <p:txBody>
          <a:bodyPr wrap="square" rtlCol="0">
            <a:spAutoFit/>
          </a:bodyPr>
          <a:lstStyle/>
          <a:p>
            <a:r>
              <a:rPr lang="en-US" altLang="zh-CN" dirty="0"/>
              <a:t>2PC</a:t>
            </a:r>
            <a:endParaRPr lang="en-US" dirty="0"/>
          </a:p>
        </p:txBody>
      </p:sp>
      <p:pic>
        <p:nvPicPr>
          <p:cNvPr id="38" name="Picture 32">
            <a:extLst>
              <a:ext uri="{FF2B5EF4-FFF2-40B4-BE49-F238E27FC236}">
                <a16:creationId xmlns:a16="http://schemas.microsoft.com/office/drawing/2014/main" id="{349B9F99-BA47-DF9D-6720-312DCCE1A318}"/>
              </a:ext>
            </a:extLst>
          </p:cNvPr>
          <p:cNvPicPr>
            <a:picLocks noChangeAspect="1"/>
          </p:cNvPicPr>
          <p:nvPr/>
        </p:nvPicPr>
        <p:blipFill>
          <a:blip r:embed="rId4"/>
          <a:stretch>
            <a:fillRect/>
          </a:stretch>
        </p:blipFill>
        <p:spPr>
          <a:xfrm>
            <a:off x="11300749" y="4782053"/>
            <a:ext cx="698619" cy="612000"/>
          </a:xfrm>
          <a:prstGeom prst="rect">
            <a:avLst/>
          </a:prstGeom>
        </p:spPr>
      </p:pic>
      <p:cxnSp>
        <p:nvCxnSpPr>
          <p:cNvPr id="42" name="Straight Arrow Connector 35">
            <a:extLst>
              <a:ext uri="{FF2B5EF4-FFF2-40B4-BE49-F238E27FC236}">
                <a16:creationId xmlns:a16="http://schemas.microsoft.com/office/drawing/2014/main" id="{B636DD62-34F3-32B2-8945-85B04B5C32FD}"/>
              </a:ext>
            </a:extLst>
          </p:cNvPr>
          <p:cNvCxnSpPr>
            <a:cxnSpLocks/>
          </p:cNvCxnSpPr>
          <p:nvPr/>
        </p:nvCxnSpPr>
        <p:spPr>
          <a:xfrm rot="5400000" flipV="1">
            <a:off x="11052253" y="4414117"/>
            <a:ext cx="720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36">
            <a:extLst>
              <a:ext uri="{FF2B5EF4-FFF2-40B4-BE49-F238E27FC236}">
                <a16:creationId xmlns:a16="http://schemas.microsoft.com/office/drawing/2014/main" id="{512AFB1F-8982-78FE-C947-7DCADB143F0C}"/>
              </a:ext>
            </a:extLst>
          </p:cNvPr>
          <p:cNvCxnSpPr>
            <a:cxnSpLocks/>
          </p:cNvCxnSpPr>
          <p:nvPr/>
        </p:nvCxnSpPr>
        <p:spPr>
          <a:xfrm rot="5400000" flipH="1">
            <a:off x="11563026" y="4384646"/>
            <a:ext cx="720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D75C961C-9DD3-0620-C7EC-49166E54D5E2}"/>
              </a:ext>
            </a:extLst>
          </p:cNvPr>
          <p:cNvSpPr txBox="1"/>
          <p:nvPr/>
        </p:nvSpPr>
        <p:spPr>
          <a:xfrm rot="20914828">
            <a:off x="9351746" y="3629976"/>
            <a:ext cx="1569660" cy="369332"/>
          </a:xfrm>
          <a:prstGeom prst="rect">
            <a:avLst/>
          </a:prstGeom>
          <a:noFill/>
        </p:spPr>
        <p:txBody>
          <a:bodyPr wrap="none" rtlCol="0">
            <a:spAutoFit/>
          </a:bodyPr>
          <a:lstStyle/>
          <a:p>
            <a:r>
              <a:rPr kumimoji="1" lang="zh-CN" altLang="en-US" dirty="0"/>
              <a:t>数据秘密份额</a:t>
            </a:r>
          </a:p>
        </p:txBody>
      </p:sp>
      <p:sp>
        <p:nvSpPr>
          <p:cNvPr id="45" name="文本框 44">
            <a:extLst>
              <a:ext uri="{FF2B5EF4-FFF2-40B4-BE49-F238E27FC236}">
                <a16:creationId xmlns:a16="http://schemas.microsoft.com/office/drawing/2014/main" id="{741204BD-A2E8-BDB9-48F1-395119EE60D0}"/>
              </a:ext>
            </a:extLst>
          </p:cNvPr>
          <p:cNvSpPr txBox="1"/>
          <p:nvPr/>
        </p:nvSpPr>
        <p:spPr>
          <a:xfrm rot="689098">
            <a:off x="9320184" y="4775459"/>
            <a:ext cx="1569660" cy="369332"/>
          </a:xfrm>
          <a:prstGeom prst="rect">
            <a:avLst/>
          </a:prstGeom>
          <a:noFill/>
        </p:spPr>
        <p:txBody>
          <a:bodyPr wrap="none" rtlCol="0">
            <a:spAutoFit/>
          </a:bodyPr>
          <a:lstStyle/>
          <a:p>
            <a:r>
              <a:rPr kumimoji="1" lang="zh-CN" altLang="en-US" dirty="0"/>
              <a:t>数据秘密份额</a:t>
            </a:r>
          </a:p>
        </p:txBody>
      </p:sp>
      <p:sp>
        <p:nvSpPr>
          <p:cNvPr id="47" name="TextBox 38">
            <a:extLst>
              <a:ext uri="{FF2B5EF4-FFF2-40B4-BE49-F238E27FC236}">
                <a16:creationId xmlns:a16="http://schemas.microsoft.com/office/drawing/2014/main" id="{30328688-E777-5B49-6B7F-9ACCA5EF2149}"/>
              </a:ext>
            </a:extLst>
          </p:cNvPr>
          <p:cNvSpPr txBox="1"/>
          <p:nvPr/>
        </p:nvSpPr>
        <p:spPr>
          <a:xfrm>
            <a:off x="10171614" y="5618630"/>
            <a:ext cx="2481277" cy="369332"/>
          </a:xfrm>
          <a:prstGeom prst="rect">
            <a:avLst/>
          </a:prstGeom>
          <a:noFill/>
        </p:spPr>
        <p:txBody>
          <a:bodyPr wrap="square" rtlCol="0">
            <a:spAutoFit/>
          </a:bodyPr>
          <a:lstStyle/>
          <a:p>
            <a:r>
              <a:rPr lang="zh-CN" altLang="en-US" dirty="0"/>
              <a:t>要求服务器不合谋</a:t>
            </a:r>
            <a:endParaRPr lang="en-US" dirty="0"/>
          </a:p>
        </p:txBody>
      </p:sp>
    </p:spTree>
    <p:extLst>
      <p:ext uri="{BB962C8B-B14F-4D97-AF65-F5344CB8AC3E}">
        <p14:creationId xmlns:p14="http://schemas.microsoft.com/office/powerpoint/2010/main" val="32910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2" presetClass="entr" presetSubtype="2"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22" presetClass="entr" presetSubtype="2"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right)">
                                      <p:cBhvr>
                                        <p:cTn id="42" dur="500"/>
                                        <p:tgtEl>
                                          <p:spTgt spid="36"/>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par>
                                <p:cTn id="54" presetID="22" presetClass="entr" presetSubtype="2"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right)">
                                      <p:cBhvr>
                                        <p:cTn id="56" dur="500"/>
                                        <p:tgtEl>
                                          <p:spTgt spid="43"/>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33" grpId="0"/>
      <p:bldP spid="33" grpId="1"/>
      <p:bldP spid="37" grpId="0"/>
      <p:bldP spid="37" grpId="1"/>
      <p:bldP spid="44" grpId="0"/>
      <p:bldP spid="45" grpId="0"/>
      <p:bldP spid="47" grpId="0"/>
      <p:bldP spid="4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sp>
        <p:nvSpPr>
          <p:cNvPr id="9" name="文本框 8">
            <a:extLst>
              <a:ext uri="{FF2B5EF4-FFF2-40B4-BE49-F238E27FC236}">
                <a16:creationId xmlns:a16="http://schemas.microsoft.com/office/drawing/2014/main" id="{A5E105CC-E794-998D-5AB1-D8EC5A517254}"/>
              </a:ext>
            </a:extLst>
          </p:cNvPr>
          <p:cNvSpPr txBox="1"/>
          <p:nvPr/>
        </p:nvSpPr>
        <p:spPr>
          <a:xfrm>
            <a:off x="861773" y="1230681"/>
            <a:ext cx="4110421" cy="400110"/>
          </a:xfrm>
          <a:prstGeom prst="rect">
            <a:avLst/>
          </a:prstGeom>
          <a:noFill/>
        </p:spPr>
        <p:txBody>
          <a:bodyPr wrap="none" rtlCol="0">
            <a:spAutoFit/>
          </a:bodyPr>
          <a:lstStyle/>
          <a:p>
            <a:r>
              <a:rPr kumimoji="1" lang="en-US" altLang="zh-CN" sz="2000" b="1" dirty="0"/>
              <a:t>(3)</a:t>
            </a:r>
            <a:r>
              <a:rPr kumimoji="1" lang="zh-CN" altLang="en-US" sz="2000" b="1" dirty="0"/>
              <a:t> 模型准确率及计算正确性验证</a:t>
            </a:r>
          </a:p>
        </p:txBody>
      </p:sp>
      <p:pic>
        <p:nvPicPr>
          <p:cNvPr id="2" name="图片 1">
            <a:extLst>
              <a:ext uri="{FF2B5EF4-FFF2-40B4-BE49-F238E27FC236}">
                <a16:creationId xmlns:a16="http://schemas.microsoft.com/office/drawing/2014/main" id="{BCCE278D-648D-E55C-A295-3E97F0E52465}"/>
              </a:ext>
            </a:extLst>
          </p:cNvPr>
          <p:cNvPicPr>
            <a:picLocks noChangeAspect="1"/>
          </p:cNvPicPr>
          <p:nvPr/>
        </p:nvPicPr>
        <p:blipFill rotWithShape="1">
          <a:blip r:embed="rId3"/>
          <a:srcRect l="46467" t="61042" r="1563" b="8801"/>
          <a:stretch/>
        </p:blipFill>
        <p:spPr>
          <a:xfrm>
            <a:off x="923925" y="1923763"/>
            <a:ext cx="6335017" cy="1769594"/>
          </a:xfrm>
          <a:prstGeom prst="rect">
            <a:avLst/>
          </a:prstGeom>
        </p:spPr>
      </p:pic>
      <p:pic>
        <p:nvPicPr>
          <p:cNvPr id="6" name="图片 5">
            <a:extLst>
              <a:ext uri="{FF2B5EF4-FFF2-40B4-BE49-F238E27FC236}">
                <a16:creationId xmlns:a16="http://schemas.microsoft.com/office/drawing/2014/main" id="{CB192D59-0B78-1DF2-8496-E9990F69D2B4}"/>
              </a:ext>
            </a:extLst>
          </p:cNvPr>
          <p:cNvPicPr>
            <a:picLocks noChangeAspect="1"/>
          </p:cNvPicPr>
          <p:nvPr/>
        </p:nvPicPr>
        <p:blipFill>
          <a:blip r:embed="rId4"/>
          <a:stretch>
            <a:fillRect/>
          </a:stretch>
        </p:blipFill>
        <p:spPr>
          <a:xfrm>
            <a:off x="7791246" y="1923762"/>
            <a:ext cx="4131780" cy="2740379"/>
          </a:xfrm>
          <a:prstGeom prst="rect">
            <a:avLst/>
          </a:prstGeom>
        </p:spPr>
      </p:pic>
    </p:spTree>
    <p:extLst>
      <p:ext uri="{BB962C8B-B14F-4D97-AF65-F5344CB8AC3E}">
        <p14:creationId xmlns:p14="http://schemas.microsoft.com/office/powerpoint/2010/main" val="362671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0C188C2E-3233-A9D6-856C-EC5B2EA8D0D6}"/>
              </a:ext>
            </a:extLst>
          </p:cNvPr>
          <p:cNvPicPr>
            <a:picLocks noChangeAspect="1"/>
          </p:cNvPicPr>
          <p:nvPr/>
        </p:nvPicPr>
        <p:blipFill>
          <a:blip r:embed="rId3"/>
          <a:stretch>
            <a:fillRect/>
          </a:stretch>
        </p:blipFill>
        <p:spPr>
          <a:xfrm>
            <a:off x="2400" y="1042503"/>
            <a:ext cx="12189600" cy="5815497"/>
          </a:xfrm>
          <a:prstGeom prst="rect">
            <a:avLst/>
          </a:prstGeom>
        </p:spPr>
      </p:pic>
      <p:sp>
        <p:nvSpPr>
          <p:cNvPr id="4" name="框架 3">
            <a:extLst>
              <a:ext uri="{FF2B5EF4-FFF2-40B4-BE49-F238E27FC236}">
                <a16:creationId xmlns:a16="http://schemas.microsoft.com/office/drawing/2014/main" id="{DDFD8B10-1F79-6563-D97E-621772803858}"/>
              </a:ext>
            </a:extLst>
          </p:cNvPr>
          <p:cNvSpPr/>
          <p:nvPr/>
        </p:nvSpPr>
        <p:spPr>
          <a:xfrm>
            <a:off x="10229439" y="2559004"/>
            <a:ext cx="230244" cy="3519454"/>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4115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0C188C2E-3233-A9D6-856C-EC5B2EA8D0D6}"/>
              </a:ext>
            </a:extLst>
          </p:cNvPr>
          <p:cNvPicPr>
            <a:picLocks noChangeAspect="1"/>
          </p:cNvPicPr>
          <p:nvPr/>
        </p:nvPicPr>
        <p:blipFill>
          <a:blip r:embed="rId3"/>
          <a:stretch>
            <a:fillRect/>
          </a:stretch>
        </p:blipFill>
        <p:spPr>
          <a:xfrm>
            <a:off x="2400" y="1042503"/>
            <a:ext cx="12189600" cy="5815497"/>
          </a:xfrm>
          <a:prstGeom prst="rect">
            <a:avLst/>
          </a:prstGeom>
        </p:spPr>
      </p:pic>
      <p:sp>
        <p:nvSpPr>
          <p:cNvPr id="4" name="框架 3">
            <a:extLst>
              <a:ext uri="{FF2B5EF4-FFF2-40B4-BE49-F238E27FC236}">
                <a16:creationId xmlns:a16="http://schemas.microsoft.com/office/drawing/2014/main" id="{DDFD8B10-1F79-6563-D97E-621772803858}"/>
              </a:ext>
            </a:extLst>
          </p:cNvPr>
          <p:cNvSpPr/>
          <p:nvPr/>
        </p:nvSpPr>
        <p:spPr>
          <a:xfrm>
            <a:off x="10229439" y="2559004"/>
            <a:ext cx="230244" cy="3519454"/>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矩形 5">
            <a:extLst>
              <a:ext uri="{FF2B5EF4-FFF2-40B4-BE49-F238E27FC236}">
                <a16:creationId xmlns:a16="http://schemas.microsoft.com/office/drawing/2014/main" id="{A7912425-9189-AD47-CD5A-1C9D4F048566}"/>
              </a:ext>
            </a:extLst>
          </p:cNvPr>
          <p:cNvSpPr/>
          <p:nvPr/>
        </p:nvSpPr>
        <p:spPr>
          <a:xfrm>
            <a:off x="6834975" y="5256157"/>
            <a:ext cx="4322020" cy="50653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5479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F90C4443-EA14-141E-3F88-2C9BACC130C3}"/>
              </a:ext>
            </a:extLst>
          </p:cNvPr>
          <p:cNvPicPr>
            <a:picLocks noChangeAspect="1"/>
          </p:cNvPicPr>
          <p:nvPr/>
        </p:nvPicPr>
        <p:blipFill>
          <a:blip r:embed="rId3"/>
          <a:stretch>
            <a:fillRect/>
          </a:stretch>
        </p:blipFill>
        <p:spPr>
          <a:xfrm>
            <a:off x="2400" y="852190"/>
            <a:ext cx="12189600" cy="5979613"/>
          </a:xfrm>
          <a:prstGeom prst="rect">
            <a:avLst/>
          </a:prstGeom>
        </p:spPr>
      </p:pic>
    </p:spTree>
    <p:extLst>
      <p:ext uri="{BB962C8B-B14F-4D97-AF65-F5344CB8AC3E}">
        <p14:creationId xmlns:p14="http://schemas.microsoft.com/office/powerpoint/2010/main" val="3779755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79E92F07-FB33-B968-3F59-D0E0E47F6AB3}"/>
              </a:ext>
            </a:extLst>
          </p:cNvPr>
          <p:cNvPicPr>
            <a:picLocks noChangeAspect="1"/>
          </p:cNvPicPr>
          <p:nvPr/>
        </p:nvPicPr>
        <p:blipFill>
          <a:blip r:embed="rId3"/>
          <a:stretch>
            <a:fillRect/>
          </a:stretch>
        </p:blipFill>
        <p:spPr>
          <a:xfrm>
            <a:off x="2400" y="1156254"/>
            <a:ext cx="12189600" cy="5701746"/>
          </a:xfrm>
          <a:prstGeom prst="rect">
            <a:avLst/>
          </a:prstGeom>
        </p:spPr>
      </p:pic>
    </p:spTree>
    <p:extLst>
      <p:ext uri="{BB962C8B-B14F-4D97-AF65-F5344CB8AC3E}">
        <p14:creationId xmlns:p14="http://schemas.microsoft.com/office/powerpoint/2010/main" val="2526222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7E951375-3B5E-7EB0-3CA1-4C69E7B99417}"/>
              </a:ext>
            </a:extLst>
          </p:cNvPr>
          <p:cNvPicPr>
            <a:picLocks noChangeAspect="1"/>
          </p:cNvPicPr>
          <p:nvPr/>
        </p:nvPicPr>
        <p:blipFill>
          <a:blip r:embed="rId3"/>
          <a:stretch>
            <a:fillRect/>
          </a:stretch>
        </p:blipFill>
        <p:spPr>
          <a:xfrm>
            <a:off x="2400" y="943640"/>
            <a:ext cx="12189600" cy="5914360"/>
          </a:xfrm>
          <a:prstGeom prst="rect">
            <a:avLst/>
          </a:prstGeom>
        </p:spPr>
      </p:pic>
    </p:spTree>
    <p:extLst>
      <p:ext uri="{BB962C8B-B14F-4D97-AF65-F5344CB8AC3E}">
        <p14:creationId xmlns:p14="http://schemas.microsoft.com/office/powerpoint/2010/main" val="395870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1026" name="Picture 2">
            <a:extLst>
              <a:ext uri="{FF2B5EF4-FFF2-40B4-BE49-F238E27FC236}">
                <a16:creationId xmlns:a16="http://schemas.microsoft.com/office/drawing/2014/main" id="{6FCA340B-B8FC-1589-9B04-E37564EFB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452" y="4052002"/>
            <a:ext cx="4931548" cy="252899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D4A7162-977E-71FC-E5D0-3D81C04E159D}"/>
              </a:ext>
            </a:extLst>
          </p:cNvPr>
          <p:cNvSpPr txBox="1"/>
          <p:nvPr/>
        </p:nvSpPr>
        <p:spPr>
          <a:xfrm>
            <a:off x="320633" y="6581001"/>
            <a:ext cx="11393767" cy="276999"/>
          </a:xfrm>
          <a:prstGeom prst="rect">
            <a:avLst/>
          </a:prstGeom>
          <a:noFill/>
        </p:spPr>
        <p:txBody>
          <a:bodyPr wrap="square">
            <a:spAutoFit/>
          </a:bodyPr>
          <a:lstStyle/>
          <a:p>
            <a:r>
              <a:rPr lang="zh-CN" altLang="en-US" sz="1200" dirty="0"/>
              <a:t>注：本</a:t>
            </a:r>
            <a:r>
              <a:rPr lang="en-US" altLang="zh-CN" sz="1200" dirty="0"/>
              <a:t>PPT</a:t>
            </a:r>
            <a:r>
              <a:rPr lang="zh-CN" altLang="en-US" sz="1200" dirty="0"/>
              <a:t>大部分材料（文字、图片）来源于暨南大学博士研究生董彩芹在</a:t>
            </a:r>
            <a:r>
              <a:rPr lang="en" altLang="zh-CN" sz="1200" dirty="0" err="1"/>
              <a:t>InForSec</a:t>
            </a:r>
            <a:r>
              <a:rPr lang="en" altLang="zh-CN" sz="1200" dirty="0"/>
              <a:t> 2023</a:t>
            </a:r>
            <a:r>
              <a:rPr lang="zh-CN" altLang="en" sz="1200" dirty="0"/>
              <a:t>论坛</a:t>
            </a:r>
            <a:r>
              <a:rPr lang="zh-CN" altLang="en-US" sz="1200" dirty="0"/>
              <a:t>中所作的论文汇报，详见</a:t>
            </a:r>
            <a:r>
              <a:rPr lang="en" altLang="zh-CN" sz="1200" dirty="0"/>
              <a:t>https://</a:t>
            </a:r>
            <a:r>
              <a:rPr lang="en" altLang="zh-CN" sz="1200" dirty="0" err="1"/>
              <a:t>www.inforsec.org</a:t>
            </a:r>
            <a:r>
              <a:rPr lang="en" altLang="zh-CN" sz="1200" dirty="0"/>
              <a:t>/wp/?p=5821</a:t>
            </a:r>
            <a:endParaRPr lang="zh-CN" altLang="en-US" sz="1200" dirty="0"/>
          </a:p>
        </p:txBody>
      </p:sp>
      <p:sp>
        <p:nvSpPr>
          <p:cNvPr id="9" name="文本框 8">
            <a:extLst>
              <a:ext uri="{FF2B5EF4-FFF2-40B4-BE49-F238E27FC236}">
                <a16:creationId xmlns:a16="http://schemas.microsoft.com/office/drawing/2014/main" id="{B9CBA423-6E53-C558-8FEF-AAA7F5EAEE40}"/>
              </a:ext>
            </a:extLst>
          </p:cNvPr>
          <p:cNvSpPr txBox="1"/>
          <p:nvPr/>
        </p:nvSpPr>
        <p:spPr>
          <a:xfrm>
            <a:off x="515999" y="866478"/>
            <a:ext cx="11288074" cy="3269549"/>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sz="2000" dirty="0"/>
              <a:t>考虑的框架：</a:t>
            </a:r>
            <a:endParaRPr kumimoji="1" lang="en-US" altLang="zh-CN" sz="2000" dirty="0"/>
          </a:p>
          <a:p>
            <a:pPr marL="742950" lvl="1" indent="-285750">
              <a:lnSpc>
                <a:spcPct val="150000"/>
              </a:lnSpc>
              <a:buFont typeface="Wingdings" pitchFamily="2" charset="2"/>
              <a:buChar char="Ø"/>
            </a:pPr>
            <a:r>
              <a:rPr kumimoji="1" lang="zh-CN" altLang="en-US" sz="2000" b="1" dirty="0"/>
              <a:t>服务器</a:t>
            </a:r>
            <a:r>
              <a:rPr kumimoji="1" lang="zh-CN" altLang="en-US" sz="2000" dirty="0"/>
              <a:t>以约定好的模型来提供安全推理服务（承诺提供准确率</a:t>
            </a:r>
            <a:r>
              <a:rPr kumimoji="1" lang="en-US" altLang="zh-CN" sz="2000" dirty="0"/>
              <a:t>99%</a:t>
            </a:r>
            <a:r>
              <a:rPr kumimoji="1" lang="zh-CN" altLang="en-US" sz="2000" dirty="0"/>
              <a:t>以上的安全推理服务） ，</a:t>
            </a:r>
            <a:r>
              <a:rPr kumimoji="1" lang="zh-CN" altLang="en-US" sz="2000" b="1" dirty="0"/>
              <a:t>用户</a:t>
            </a:r>
            <a:r>
              <a:rPr kumimoji="1" lang="zh-CN" altLang="en-US" sz="2000" dirty="0"/>
              <a:t>以隐私数据为输入，期望得到正确的预测结果</a:t>
            </a:r>
            <a:endParaRPr kumimoji="1" lang="en-US" altLang="zh-CN" sz="2000" dirty="0"/>
          </a:p>
          <a:p>
            <a:pPr marL="742950" lvl="1" indent="-285750">
              <a:lnSpc>
                <a:spcPct val="150000"/>
              </a:lnSpc>
              <a:buFont typeface="Wingdings" pitchFamily="2" charset="2"/>
              <a:buChar char="Ø"/>
            </a:pPr>
            <a:r>
              <a:rPr kumimoji="1" lang="zh-CN" altLang="en-US" sz="2000" b="1" dirty="0"/>
              <a:t>用户是半诚实的</a:t>
            </a:r>
            <a:r>
              <a:rPr kumimoji="1" lang="zh-CN" altLang="en-US" sz="2000" dirty="0"/>
              <a:t>，遵守协议执行，但是</a:t>
            </a:r>
            <a:r>
              <a:rPr kumimoji="1" lang="zh-CN" altLang="en-US" sz="2000" b="1" dirty="0"/>
              <a:t>服务器是恶意的</a:t>
            </a:r>
            <a:r>
              <a:rPr kumimoji="1" lang="zh-CN" altLang="en-US" sz="2000" dirty="0"/>
              <a:t>，可能执行的恶意行为有：</a:t>
            </a:r>
            <a:endParaRPr kumimoji="1" lang="en-US" altLang="zh-CN" sz="2000" dirty="0"/>
          </a:p>
          <a:p>
            <a:pPr marL="800100" lvl="1">
              <a:lnSpc>
                <a:spcPct val="150000"/>
              </a:lnSpc>
            </a:pPr>
            <a:r>
              <a:rPr kumimoji="1" lang="en-US" altLang="zh-CN" sz="2000" dirty="0"/>
              <a:t>1</a:t>
            </a:r>
            <a:r>
              <a:rPr kumimoji="1" lang="zh-CN" altLang="en-US" sz="2000" dirty="0"/>
              <a:t>）遵守协议执行，但是试图了解用户隐私输入</a:t>
            </a:r>
            <a:endParaRPr kumimoji="1" lang="en-US" altLang="zh-CN" sz="2000" dirty="0"/>
          </a:p>
          <a:p>
            <a:pPr marL="800100" lvl="1">
              <a:lnSpc>
                <a:spcPct val="150000"/>
              </a:lnSpc>
            </a:pPr>
            <a:r>
              <a:rPr kumimoji="1" lang="en-US" altLang="zh-CN" sz="2000" dirty="0"/>
              <a:t>2</a:t>
            </a:r>
            <a:r>
              <a:rPr kumimoji="1" lang="zh-CN" altLang="en-US" sz="2000" dirty="0"/>
              <a:t>）遵守协议执行，但提供低质量模型（比如实际提供的模型准确率只有</a:t>
            </a:r>
            <a:r>
              <a:rPr kumimoji="1" lang="en-US" altLang="zh-CN" sz="2000" dirty="0"/>
              <a:t>95%</a:t>
            </a:r>
            <a:r>
              <a:rPr kumimoji="1" lang="zh-CN" altLang="en-US" sz="2000" dirty="0"/>
              <a:t>）</a:t>
            </a:r>
            <a:endParaRPr kumimoji="1" lang="en-US" altLang="zh-CN" sz="2000" dirty="0"/>
          </a:p>
          <a:p>
            <a:pPr marL="800100" lvl="1">
              <a:lnSpc>
                <a:spcPct val="150000"/>
              </a:lnSpc>
            </a:pPr>
            <a:r>
              <a:rPr kumimoji="1" lang="en-US" altLang="zh-CN" sz="2000" dirty="0"/>
              <a:t>3</a:t>
            </a:r>
            <a:r>
              <a:rPr kumimoji="1" lang="zh-CN" altLang="en-US" sz="2000" dirty="0"/>
              <a:t>）背离协议执行，并提供错误结果（比如返回一个随机预测结果给用户）</a:t>
            </a:r>
          </a:p>
        </p:txBody>
      </p:sp>
    </p:spTree>
    <p:extLst>
      <p:ext uri="{BB962C8B-B14F-4D97-AF65-F5344CB8AC3E}">
        <p14:creationId xmlns:p14="http://schemas.microsoft.com/office/powerpoint/2010/main" val="600531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9C9CC30F-CA76-2F1C-6099-B9A6BAF12222}"/>
              </a:ext>
            </a:extLst>
          </p:cNvPr>
          <p:cNvPicPr>
            <a:picLocks noChangeAspect="1"/>
          </p:cNvPicPr>
          <p:nvPr/>
        </p:nvPicPr>
        <p:blipFill>
          <a:blip r:embed="rId3"/>
          <a:stretch>
            <a:fillRect/>
          </a:stretch>
        </p:blipFill>
        <p:spPr>
          <a:xfrm>
            <a:off x="0" y="1078191"/>
            <a:ext cx="12189600" cy="5779809"/>
          </a:xfrm>
          <a:prstGeom prst="rect">
            <a:avLst/>
          </a:prstGeom>
        </p:spPr>
      </p:pic>
    </p:spTree>
    <p:extLst>
      <p:ext uri="{BB962C8B-B14F-4D97-AF65-F5344CB8AC3E}">
        <p14:creationId xmlns:p14="http://schemas.microsoft.com/office/powerpoint/2010/main" val="1889971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2DA55BE-BC11-E37E-EA0A-F1CB698542A8}"/>
                  </a:ext>
                </a:extLst>
              </p:cNvPr>
              <p:cNvSpPr txBox="1"/>
              <p:nvPr/>
            </p:nvSpPr>
            <p:spPr>
              <a:xfrm>
                <a:off x="515999" y="866478"/>
                <a:ext cx="11288074" cy="5444888"/>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b="1" dirty="0"/>
                  <a:t>扩展思考：</a:t>
                </a:r>
                <a:r>
                  <a:rPr kumimoji="1" lang="en-US" altLang="zh-CN" b="1" dirty="0"/>
                  <a:t>Fusion</a:t>
                </a:r>
                <a:r>
                  <a:rPr kumimoji="1" lang="zh-CN" altLang="en-US" b="1" dirty="0"/>
                  <a:t>的抽象框架</a:t>
                </a:r>
                <a:endParaRPr kumimoji="1" lang="en-US" altLang="zh-CN" b="1" dirty="0"/>
              </a:p>
              <a:p>
                <a:pPr>
                  <a:lnSpc>
                    <a:spcPct val="150000"/>
                  </a:lnSpc>
                </a:pPr>
                <a:r>
                  <a:rPr kumimoji="1" lang="zh-CN" altLang="en-US" dirty="0"/>
                  <a:t>      设有两个参与方</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𝑃</m:t>
                        </m:r>
                      </m:e>
                      <m:sub>
                        <m:r>
                          <a:rPr kumimoji="1" lang="en-US" altLang="zh-CN">
                            <a:latin typeface="Cambria Math" panose="02040503050406030204" pitchFamily="18" charset="0"/>
                          </a:rPr>
                          <m:t>0</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𝑃</m:t>
                        </m:r>
                      </m:e>
                      <m:sub>
                        <m:r>
                          <a:rPr kumimoji="1" lang="en-US" altLang="zh-CN">
                            <a:latin typeface="Cambria Math" panose="02040503050406030204" pitchFamily="18" charset="0"/>
                          </a:rPr>
                          <m:t>1</m:t>
                        </m:r>
                      </m:sub>
                    </m:sSub>
                  </m:oMath>
                </a14:m>
                <a:r>
                  <a:rPr kumimoji="1" lang="zh-CN" altLang="en-US" dirty="0"/>
                  <a:t>，</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𝑃</m:t>
                        </m:r>
                      </m:e>
                      <m:sub>
                        <m:r>
                          <a:rPr kumimoji="1" lang="en-US" altLang="zh-CN">
                            <a:latin typeface="Cambria Math" panose="02040503050406030204" pitchFamily="18" charset="0"/>
                          </a:rPr>
                          <m:t>0</m:t>
                        </m:r>
                      </m:sub>
                    </m:sSub>
                  </m:oMath>
                </a14:m>
                <a:r>
                  <a:rPr kumimoji="1" lang="zh-CN" altLang="en-US" dirty="0"/>
                  <a:t>持有数据</a:t>
                </a:r>
                <a14:m>
                  <m:oMath xmlns:m="http://schemas.openxmlformats.org/officeDocument/2006/math">
                    <m:r>
                      <a:rPr kumimoji="1" lang="en-US" altLang="zh-CN">
                        <a:latin typeface="Cambria Math" panose="02040503050406030204" pitchFamily="18" charset="0"/>
                      </a:rPr>
                      <m:t>𝒙</m:t>
                    </m:r>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𝑥</m:t>
                        </m:r>
                      </m:e>
                      <m:sub>
                        <m:r>
                          <a:rPr kumimoji="1" lang="en-US" altLang="zh-CN">
                            <a:latin typeface="Cambria Math" panose="02040503050406030204" pitchFamily="18" charset="0"/>
                          </a:rPr>
                          <m:t>1</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𝑥</m:t>
                        </m:r>
                      </m:e>
                      <m:sub>
                        <m:r>
                          <a:rPr kumimoji="1" lang="en-US" altLang="zh-CN">
                            <a:latin typeface="Cambria Math" panose="02040503050406030204" pitchFamily="18" charset="0"/>
                          </a:rPr>
                          <m:t>𝑚</m:t>
                        </m:r>
                      </m:sub>
                    </m:sSub>
                    <m:r>
                      <a:rPr kumimoji="1" lang="en-US" altLang="zh-CN">
                        <a:latin typeface="Cambria Math" panose="02040503050406030204" pitchFamily="18" charset="0"/>
                      </a:rPr>
                      <m:t>)</m:t>
                    </m:r>
                  </m:oMath>
                </a14:m>
                <a:r>
                  <a:rPr kumimoji="1" lang="zh-CN" altLang="en-US" dirty="0"/>
                  <a:t>，</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𝑃</m:t>
                        </m:r>
                      </m:e>
                      <m:sub>
                        <m:r>
                          <a:rPr kumimoji="1" lang="en-US" altLang="zh-CN">
                            <a:latin typeface="Cambria Math" panose="02040503050406030204" pitchFamily="18" charset="0"/>
                          </a:rPr>
                          <m:t>1</m:t>
                        </m:r>
                      </m:sub>
                    </m:sSub>
                  </m:oMath>
                </a14:m>
                <a:r>
                  <a:rPr kumimoji="1" lang="zh-CN" altLang="en-US" dirty="0"/>
                  <a:t>持有函数</a:t>
                </a:r>
                <a14:m>
                  <m:oMath xmlns:m="http://schemas.openxmlformats.org/officeDocument/2006/math">
                    <m:r>
                      <a:rPr kumimoji="1" lang="en-US" altLang="zh-CN">
                        <a:latin typeface="Cambria Math" panose="02040503050406030204" pitchFamily="18" charset="0"/>
                      </a:rPr>
                      <m:t>𝑓</m:t>
                    </m:r>
                  </m:oMath>
                </a14:m>
                <a:r>
                  <a:rPr kumimoji="1" lang="zh-CN" altLang="en-US" dirty="0"/>
                  <a:t>。假设有公开数据及其函数值</a:t>
                </a:r>
                <a14:m>
                  <m:oMath xmlns:m="http://schemas.openxmlformats.org/officeDocument/2006/math">
                    <m:sSup>
                      <m:sSupPr>
                        <m:ctrlPr>
                          <a:rPr kumimoji="1" lang="en-US" altLang="zh-CN" i="1">
                            <a:latin typeface="Cambria Math" panose="02040503050406030204" pitchFamily="18" charset="0"/>
                          </a:rPr>
                        </m:ctrlPr>
                      </m:sSupPr>
                      <m:e>
                        <m:r>
                          <a:rPr kumimoji="1" lang="en-US" altLang="zh-CN">
                            <a:latin typeface="Cambria Math" panose="02040503050406030204" pitchFamily="18" charset="0"/>
                          </a:rPr>
                          <m:t>𝒙</m:t>
                        </m:r>
                      </m:e>
                      <m:sup>
                        <m:r>
                          <a:rPr kumimoji="1" lang="en-US" altLang="zh-CN">
                            <a:latin typeface="Cambria Math" panose="02040503050406030204" pitchFamily="18" charset="0"/>
                          </a:rPr>
                          <m:t>′</m:t>
                        </m:r>
                      </m:sup>
                    </m:sSup>
                    <m:r>
                      <a:rPr kumimoji="1" lang="en-US" altLang="zh-CN">
                        <a:latin typeface="Cambria Math" panose="02040503050406030204" pitchFamily="18" charset="0"/>
                      </a:rPr>
                      <m:t>=</m:t>
                    </m:r>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a:latin typeface="Cambria Math" panose="02040503050406030204" pitchFamily="18" charset="0"/>
                              </a:rPr>
                              <m:t>𝑥</m:t>
                            </m:r>
                          </m:e>
                          <m:sub>
                            <m:r>
                              <a:rPr kumimoji="1" lang="en-US" altLang="zh-CN">
                                <a:latin typeface="Cambria Math" panose="02040503050406030204" pitchFamily="18" charset="0"/>
                              </a:rPr>
                              <m:t>1</m:t>
                            </m:r>
                          </m:sub>
                          <m:sup>
                            <m:r>
                              <a:rPr kumimoji="1" lang="en-US" altLang="zh-CN">
                                <a:latin typeface="Cambria Math" panose="02040503050406030204" pitchFamily="18" charset="0"/>
                              </a:rPr>
                              <m:t>′</m:t>
                            </m:r>
                          </m:sup>
                        </m:sSubSup>
                        <m:r>
                          <a:rPr kumimoji="1" lang="en-US" altLang="zh-CN">
                            <a:latin typeface="Cambria Math" panose="02040503050406030204" pitchFamily="18" charset="0"/>
                          </a:rPr>
                          <m:t>, ⋯,</m:t>
                        </m:r>
                        <m:sSubSup>
                          <m:sSubSupPr>
                            <m:ctrlPr>
                              <a:rPr kumimoji="1" lang="en-US" altLang="zh-CN" i="1">
                                <a:latin typeface="Cambria Math" panose="02040503050406030204" pitchFamily="18" charset="0"/>
                              </a:rPr>
                            </m:ctrlPr>
                          </m:sSubSupPr>
                          <m:e>
                            <m:r>
                              <a:rPr kumimoji="1" lang="en-US" altLang="zh-CN">
                                <a:latin typeface="Cambria Math" panose="02040503050406030204" pitchFamily="18" charset="0"/>
                              </a:rPr>
                              <m:t>𝑥</m:t>
                            </m:r>
                          </m:e>
                          <m:sub>
                            <m:r>
                              <a:rPr kumimoji="1" lang="en-US" altLang="zh-CN">
                                <a:latin typeface="Cambria Math" panose="02040503050406030204" pitchFamily="18" charset="0"/>
                              </a:rPr>
                              <m:t>𝑛</m:t>
                            </m:r>
                          </m:sub>
                          <m:sup>
                            <m:r>
                              <a:rPr kumimoji="1" lang="en-US" altLang="zh-CN">
                                <a:latin typeface="Cambria Math" panose="02040503050406030204" pitchFamily="18" charset="0"/>
                              </a:rPr>
                              <m:t>′</m:t>
                            </m:r>
                          </m:sup>
                        </m:sSubSup>
                      </m:e>
                    </m:d>
                    <m:r>
                      <a:rPr kumimoji="1" lang="en-US" altLang="zh-CN">
                        <a:latin typeface="Cambria Math" panose="02040503050406030204" pitchFamily="18" charset="0"/>
                      </a:rPr>
                      <m:t>,</m:t>
                    </m:r>
                    <m:r>
                      <a:rPr kumimoji="1" lang="en-US" altLang="zh-CN">
                        <a:latin typeface="Cambria Math" panose="02040503050406030204" pitchFamily="18" charset="0"/>
                      </a:rPr>
                      <m:t>𝑓</m:t>
                    </m:r>
                    <m:d>
                      <m:dPr>
                        <m:ctrlPr>
                          <a:rPr kumimoji="1" lang="en-US" altLang="zh-CN" i="1">
                            <a:latin typeface="Cambria Math" panose="02040503050406030204" pitchFamily="18" charset="0"/>
                          </a:rPr>
                        </m:ctrlPr>
                      </m:dPr>
                      <m:e>
                        <m:sSup>
                          <m:sSupPr>
                            <m:ctrlPr>
                              <a:rPr kumimoji="1" lang="en-US" altLang="zh-CN" i="1">
                                <a:latin typeface="Cambria Math" panose="02040503050406030204" pitchFamily="18" charset="0"/>
                              </a:rPr>
                            </m:ctrlPr>
                          </m:sSupPr>
                          <m:e>
                            <m:r>
                              <a:rPr kumimoji="1" lang="en-US" altLang="zh-CN">
                                <a:latin typeface="Cambria Math" panose="02040503050406030204" pitchFamily="18" charset="0"/>
                              </a:rPr>
                              <m:t>𝒙</m:t>
                            </m:r>
                          </m:e>
                          <m:sup>
                            <m:r>
                              <a:rPr kumimoji="1" lang="en-US" altLang="zh-CN">
                                <a:latin typeface="Cambria Math" panose="02040503050406030204" pitchFamily="18" charset="0"/>
                              </a:rPr>
                              <m:t>′</m:t>
                            </m:r>
                          </m:sup>
                        </m:sSup>
                      </m:e>
                    </m:d>
                    <m:r>
                      <a:rPr kumimoji="1" lang="en-US" altLang="zh-CN">
                        <a:latin typeface="Cambria Math" panose="02040503050406030204" pitchFamily="18" charset="0"/>
                      </a:rPr>
                      <m:t>=(</m:t>
                    </m:r>
                    <m:r>
                      <a:rPr kumimoji="1" lang="en-US" altLang="zh-CN">
                        <a:latin typeface="Cambria Math" panose="02040503050406030204" pitchFamily="18" charset="0"/>
                      </a:rPr>
                      <m:t>𝑓</m:t>
                    </m:r>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a:latin typeface="Cambria Math" panose="02040503050406030204" pitchFamily="18" charset="0"/>
                              </a:rPr>
                              <m:t>𝑥</m:t>
                            </m:r>
                          </m:e>
                          <m:sub>
                            <m:r>
                              <a:rPr kumimoji="1" lang="en-US" altLang="zh-CN">
                                <a:latin typeface="Cambria Math" panose="02040503050406030204" pitchFamily="18" charset="0"/>
                              </a:rPr>
                              <m:t>1</m:t>
                            </m:r>
                          </m:sub>
                          <m:sup>
                            <m:r>
                              <a:rPr kumimoji="1" lang="en-US" altLang="zh-CN">
                                <a:latin typeface="Cambria Math" panose="02040503050406030204" pitchFamily="18" charset="0"/>
                              </a:rPr>
                              <m:t>′</m:t>
                            </m:r>
                          </m:sup>
                        </m:sSubSup>
                      </m:e>
                    </m:d>
                    <m:r>
                      <a:rPr kumimoji="1" lang="en-US" altLang="zh-CN">
                        <a:latin typeface="Cambria Math" panose="02040503050406030204" pitchFamily="18" charset="0"/>
                      </a:rPr>
                      <m:t>,⋯,</m:t>
                    </m:r>
                    <m:r>
                      <a:rPr kumimoji="1" lang="en-US" altLang="zh-CN">
                        <a:latin typeface="Cambria Math" panose="02040503050406030204" pitchFamily="18" charset="0"/>
                      </a:rPr>
                      <m:t>𝑓</m:t>
                    </m:r>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a:latin typeface="Cambria Math" panose="02040503050406030204" pitchFamily="18" charset="0"/>
                              </a:rPr>
                              <m:t>𝑥</m:t>
                            </m:r>
                          </m:e>
                          <m:sub>
                            <m:r>
                              <a:rPr kumimoji="1" lang="en-US" altLang="zh-CN">
                                <a:latin typeface="Cambria Math" panose="02040503050406030204" pitchFamily="18" charset="0"/>
                              </a:rPr>
                              <m:t>𝑛</m:t>
                            </m:r>
                          </m:sub>
                          <m:sup>
                            <m:r>
                              <a:rPr kumimoji="1" lang="en-US" altLang="zh-CN">
                                <a:latin typeface="Cambria Math" panose="02040503050406030204" pitchFamily="18" charset="0"/>
                              </a:rPr>
                              <m:t>′</m:t>
                            </m:r>
                          </m:sup>
                        </m:sSubSup>
                      </m:e>
                    </m:d>
                    <m:r>
                      <a:rPr kumimoji="1" lang="en-US" altLang="zh-CN">
                        <a:latin typeface="Cambria Math" panose="02040503050406030204" pitchFamily="18" charset="0"/>
                      </a:rPr>
                      <m:t>)</m:t>
                    </m:r>
                  </m:oMath>
                </a14:m>
                <a:r>
                  <a:rPr kumimoji="1" lang="zh-CN" altLang="en-US" dirty="0"/>
                  <a:t>，现在</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𝑃</m:t>
                        </m:r>
                      </m:e>
                      <m:sub>
                        <m:r>
                          <a:rPr kumimoji="1" lang="en-US" altLang="zh-CN">
                            <a:latin typeface="Cambria Math" panose="02040503050406030204" pitchFamily="18" charset="0"/>
                          </a:rPr>
                          <m:t>0</m:t>
                        </m:r>
                      </m:sub>
                    </m:sSub>
                  </m:oMath>
                </a14:m>
                <a:r>
                  <a:rPr kumimoji="1" lang="zh-CN" altLang="en-US" dirty="0"/>
                  <a:t>和</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𝑃</m:t>
                        </m:r>
                      </m:e>
                      <m:sub>
                        <m:r>
                          <a:rPr kumimoji="1" lang="en-US" altLang="zh-CN">
                            <a:latin typeface="Cambria Math" panose="02040503050406030204" pitchFamily="18" charset="0"/>
                          </a:rPr>
                          <m:t>1</m:t>
                        </m:r>
                      </m:sub>
                    </m:sSub>
                  </m:oMath>
                </a14:m>
                <a:r>
                  <a:rPr kumimoji="1" lang="zh-CN" altLang="en-US" dirty="0"/>
                  <a:t>想共同计算</a:t>
                </a:r>
                <a14:m>
                  <m:oMath xmlns:m="http://schemas.openxmlformats.org/officeDocument/2006/math">
                    <m:r>
                      <a:rPr kumimoji="1" lang="en-US" altLang="zh-CN">
                        <a:latin typeface="Cambria Math" panose="02040503050406030204" pitchFamily="18" charset="0"/>
                      </a:rPr>
                      <m:t>𝑓</m:t>
                    </m:r>
                    <m:r>
                      <a:rPr kumimoji="1" lang="en-US" altLang="zh-CN">
                        <a:latin typeface="Cambria Math" panose="02040503050406030204" pitchFamily="18" charset="0"/>
                      </a:rPr>
                      <m:t>(</m:t>
                    </m:r>
                    <m:r>
                      <a:rPr kumimoji="1" lang="en-US" altLang="zh-CN">
                        <a:latin typeface="Cambria Math" panose="02040503050406030204" pitchFamily="18" charset="0"/>
                      </a:rPr>
                      <m:t>𝒙</m:t>
                    </m:r>
                    <m:r>
                      <a:rPr kumimoji="1" lang="en-US" altLang="zh-CN">
                        <a:latin typeface="Cambria Math" panose="02040503050406030204" pitchFamily="18" charset="0"/>
                      </a:rPr>
                      <m:t>)</m:t>
                    </m:r>
                  </m:oMath>
                </a14:m>
                <a:r>
                  <a:rPr kumimoji="1" lang="zh-CN" altLang="en-US" dirty="0"/>
                  <a:t>，其中</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𝑃</m:t>
                        </m:r>
                      </m:e>
                      <m:sub>
                        <m:r>
                          <a:rPr kumimoji="1" lang="en-US" altLang="zh-CN">
                            <a:latin typeface="Cambria Math" panose="02040503050406030204" pitchFamily="18" charset="0"/>
                          </a:rPr>
                          <m:t>0</m:t>
                        </m:r>
                      </m:sub>
                    </m:sSub>
                  </m:oMath>
                </a14:m>
                <a:r>
                  <a:rPr kumimoji="1" lang="zh-CN" altLang="en-US" dirty="0"/>
                  <a:t>获得结果</a:t>
                </a:r>
                <a14:m>
                  <m:oMath xmlns:m="http://schemas.openxmlformats.org/officeDocument/2006/math">
                    <m:r>
                      <a:rPr kumimoji="1" lang="en-US" altLang="zh-CN">
                        <a:latin typeface="Cambria Math" panose="02040503050406030204" pitchFamily="18" charset="0"/>
                      </a:rPr>
                      <m:t>𝑓</m:t>
                    </m:r>
                    <m:r>
                      <a:rPr kumimoji="1" lang="en-US" altLang="zh-CN">
                        <a:latin typeface="Cambria Math" panose="02040503050406030204" pitchFamily="18" charset="0"/>
                      </a:rPr>
                      <m:t>(</m:t>
                    </m:r>
                    <m:r>
                      <a:rPr kumimoji="1" lang="en-US" altLang="zh-CN">
                        <a:latin typeface="Cambria Math" panose="02040503050406030204" pitchFamily="18" charset="0"/>
                      </a:rPr>
                      <m:t>𝒙</m:t>
                    </m:r>
                    <m:r>
                      <a:rPr kumimoji="1" lang="en-US" altLang="zh-CN">
                        <a:latin typeface="Cambria Math" panose="02040503050406030204" pitchFamily="18" charset="0"/>
                      </a:rPr>
                      <m:t>)</m:t>
                    </m:r>
                  </m:oMath>
                </a14:m>
                <a:r>
                  <a:rPr kumimoji="1" lang="zh-CN" altLang="en-US" dirty="0"/>
                  <a:t>，</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𝑃</m:t>
                        </m:r>
                      </m:e>
                      <m:sub>
                        <m:r>
                          <a:rPr kumimoji="1" lang="en-US" altLang="zh-CN">
                            <a:latin typeface="Cambria Math" panose="02040503050406030204" pitchFamily="18" charset="0"/>
                          </a:rPr>
                          <m:t>1</m:t>
                        </m:r>
                      </m:sub>
                    </m:sSub>
                  </m:oMath>
                </a14:m>
                <a:r>
                  <a:rPr kumimoji="1" lang="zh-CN" altLang="en-US" dirty="0"/>
                  <a:t>没有输出。要求：</a:t>
                </a:r>
                <a:endParaRPr kumimoji="1" lang="en-US" altLang="zh-CN" dirty="0"/>
              </a:p>
              <a:p>
                <a:pPr>
                  <a:lnSpc>
                    <a:spcPct val="150000"/>
                  </a:lnSpc>
                </a:pP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kumimoji="1" lang="en-US" altLang="zh-CN" b="0" dirty="0">
                    <a:ea typeface="Microsoft YaHei" panose="020B0503020204020204" pitchFamily="34" charset="-122"/>
                  </a:rPr>
                  <a:t> </a:t>
                </a:r>
                <a14:m>
                  <m:oMath xmlns:m="http://schemas.openxmlformats.org/officeDocument/2006/math">
                    <m:r>
                      <a:rPr kumimoji="1" lang="en-US" altLang="zh-CN" b="1" i="1" smtClean="0">
                        <a:latin typeface="Cambria Math" panose="02040503050406030204" pitchFamily="18" charset="0"/>
                        <a:ea typeface="Microsoft YaHei" panose="020B0503020204020204" pitchFamily="34" charset="-122"/>
                      </a:rPr>
                      <m:t>𝒙</m:t>
                    </m:r>
                  </m:oMath>
                </a14:m>
                <a:r>
                  <a:rPr kumimoji="1" lang="zh-CN" altLang="en-US" b="0" dirty="0">
                    <a:ea typeface="Microsoft YaHei" panose="020B0503020204020204" pitchFamily="34" charset="-122"/>
                  </a:rPr>
                  <a:t>保持隐私，</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oMath>
                </a14:m>
                <a:r>
                  <a:rPr kumimoji="1" lang="zh-CN" altLang="en-US" dirty="0">
                    <a:latin typeface="Microsoft YaHei" panose="020B0503020204020204" pitchFamily="34" charset="-122"/>
                    <a:ea typeface="Microsoft YaHei" panose="020B0503020204020204" pitchFamily="34" charset="-122"/>
                  </a:rPr>
                  <a:t>保持隐私</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en-US" altLang="zh-CN" b="0" dirty="0">
                    <a:ea typeface="Microsoft YaHei" panose="020B0503020204020204" pitchFamily="34" charset="-122"/>
                  </a:rPr>
                  <a:t> </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r>
                      <a:rPr kumimoji="1" lang="en-US" altLang="zh-CN" b="1" i="1" smtClean="0">
                        <a:latin typeface="Cambria Math" panose="02040503050406030204" pitchFamily="18" charset="0"/>
                        <a:ea typeface="Microsoft YaHei" panose="020B0503020204020204" pitchFamily="34" charset="-122"/>
                      </a:rPr>
                      <m:t>𝒙</m:t>
                    </m:r>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是正确的</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b="0" dirty="0">
                    <a:latin typeface="Microsoft YaHei" panose="020B0503020204020204" pitchFamily="34" charset="-122"/>
                    <a:ea typeface="Microsoft YaHei" panose="020B0503020204020204" pitchFamily="34" charset="-122"/>
                  </a:rPr>
                  <a:t>3</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ea typeface="Microsoft YaHei" panose="020B0503020204020204" pitchFamily="34" charset="-122"/>
                  </a:rPr>
                  <a:t>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𝑃</m:t>
                        </m:r>
                      </m:e>
                      <m:sub>
                        <m:r>
                          <a:rPr kumimoji="1" lang="en-US" altLang="zh-CN" b="0" i="1" smtClean="0">
                            <a:latin typeface="Cambria Math" panose="02040503050406030204" pitchFamily="18" charset="0"/>
                            <a:ea typeface="Microsoft YaHei" panose="020B0503020204020204" pitchFamily="34" charset="-122"/>
                          </a:rPr>
                          <m:t>0</m:t>
                        </m:r>
                      </m:sub>
                    </m:sSub>
                  </m:oMath>
                </a14:m>
                <a:r>
                  <a:rPr kumimoji="1" lang="zh-CN" altLang="en-US" dirty="0">
                    <a:latin typeface="Microsoft YaHei" panose="020B0503020204020204" pitchFamily="34" charset="-122"/>
                    <a:ea typeface="Microsoft YaHei" panose="020B0503020204020204" pitchFamily="34" charset="-122"/>
                  </a:rPr>
                  <a:t>得到的</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r>
                      <a:rPr kumimoji="1" lang="en-US" altLang="zh-CN" b="1" i="1" smtClean="0">
                        <a:latin typeface="Cambria Math" panose="02040503050406030204" pitchFamily="18" charset="0"/>
                        <a:ea typeface="Microsoft YaHei" panose="020B0503020204020204" pitchFamily="34" charset="-122"/>
                      </a:rPr>
                      <m:t>𝒙</m:t>
                    </m:r>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要保证确实是由</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𝑃</m:t>
                        </m:r>
                      </m:e>
                      <m:sub>
                        <m:r>
                          <a:rPr kumimoji="1" lang="en-US" altLang="zh-CN" b="0" i="1" smtClean="0">
                            <a:latin typeface="Cambria Math" panose="02040503050406030204" pitchFamily="18" charset="0"/>
                            <a:ea typeface="Microsoft YaHei" panose="020B0503020204020204" pitchFamily="34" charset="-122"/>
                          </a:rPr>
                          <m:t>1</m:t>
                        </m:r>
                      </m:sub>
                    </m:sSub>
                  </m:oMath>
                </a14:m>
                <a:r>
                  <a:rPr kumimoji="1" lang="zh-CN" altLang="en-US" dirty="0">
                    <a:latin typeface="Microsoft YaHei" panose="020B0503020204020204" pitchFamily="34" charset="-122"/>
                    <a:ea typeface="Microsoft YaHei" panose="020B0503020204020204" pitchFamily="34" charset="-122"/>
                  </a:rPr>
                  <a:t>所声称的</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oMath>
                </a14:m>
                <a:r>
                  <a:rPr kumimoji="1" lang="zh-CN" altLang="en-US" dirty="0">
                    <a:latin typeface="Microsoft YaHei" panose="020B0503020204020204" pitchFamily="34" charset="-122"/>
                    <a:ea typeface="Microsoft YaHei" panose="020B0503020204020204" pitchFamily="34" charset="-122"/>
                  </a:rPr>
                  <a:t>计算得到</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Fusion</a:t>
                </a:r>
                <a:r>
                  <a:rPr kumimoji="1" lang="zh-CN" altLang="en-US" dirty="0">
                    <a:latin typeface="Microsoft YaHei" panose="020B0503020204020204" pitchFamily="34" charset="-122"/>
                    <a:ea typeface="Microsoft YaHei" panose="020B0503020204020204" pitchFamily="34" charset="-122"/>
                  </a:rPr>
                  <a:t>采用了一种十分巧妙的方法实现了上述问题：步骤如下</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kumimoji="1" lang="en-US" altLang="zh-CN" b="1" dirty="0">
                    <a:latin typeface="Microsoft YaHei" panose="020B0503020204020204" pitchFamily="34" charset="-122"/>
                    <a:ea typeface="Microsoft YaHei" panose="020B0503020204020204" pitchFamily="34" charset="-122"/>
                  </a:rPr>
                  <a:t>mix</a:t>
                </a:r>
                <a:r>
                  <a:rPr kumimoji="1" lang="zh-CN" altLang="en-US" dirty="0">
                    <a:latin typeface="Microsoft YaHei" panose="020B0503020204020204" pitchFamily="34" charset="-122"/>
                    <a:ea typeface="Microsoft YaHei" panose="020B0503020204020204" pitchFamily="34" charset="-122"/>
                  </a:rPr>
                  <a:t>：首先</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𝑃</m:t>
                        </m:r>
                      </m:e>
                      <m:sub>
                        <m:r>
                          <a:rPr kumimoji="1" lang="en-US" altLang="zh-CN" b="0" i="1" smtClean="0">
                            <a:latin typeface="Cambria Math" panose="02040503050406030204" pitchFamily="18" charset="0"/>
                            <a:ea typeface="Microsoft YaHei" panose="020B0503020204020204" pitchFamily="34" charset="-122"/>
                          </a:rPr>
                          <m:t>0</m:t>
                        </m:r>
                      </m:sub>
                    </m:sSub>
                  </m:oMath>
                </a14:m>
                <a:r>
                  <a:rPr kumimoji="1" lang="zh-CN" altLang="en-US" dirty="0">
                    <a:latin typeface="Microsoft YaHei" panose="020B0503020204020204" pitchFamily="34" charset="-122"/>
                    <a:ea typeface="Microsoft YaHei" panose="020B0503020204020204" pitchFamily="34" charset="-122"/>
                  </a:rPr>
                  <a:t>在本地构造混合样本</a:t>
                </a:r>
                <a14:m>
                  <m:oMath xmlns:m="http://schemas.openxmlformats.org/officeDocument/2006/math">
                    <m:acc>
                      <m:accPr>
                        <m:chr m:val="̂"/>
                        <m:ctrlPr>
                          <a:rPr kumimoji="1" lang="en-US" altLang="zh-CN" b="1" i="1" smtClean="0">
                            <a:latin typeface="Cambria Math" panose="02040503050406030204" pitchFamily="18" charset="0"/>
                            <a:ea typeface="Microsoft YaHei" panose="020B0503020204020204" pitchFamily="34" charset="-122"/>
                          </a:rPr>
                        </m:ctrlPr>
                      </m:accPr>
                      <m:e>
                        <m:r>
                          <a:rPr kumimoji="1" lang="en-US" altLang="zh-CN" b="1" i="1" smtClean="0">
                            <a:latin typeface="Cambria Math" panose="02040503050406030204" pitchFamily="18" charset="0"/>
                            <a:ea typeface="Microsoft YaHei" panose="020B0503020204020204" pitchFamily="34" charset="-122"/>
                          </a:rPr>
                          <m:t>𝒙</m:t>
                        </m:r>
                      </m:e>
                    </m:acc>
                  </m:oMath>
                </a14:m>
                <a:r>
                  <a:rPr kumimoji="1" lang="zh-CN" altLang="en-US" dirty="0">
                    <a:latin typeface="Microsoft YaHei" panose="020B0503020204020204" pitchFamily="34" charset="-122"/>
                    <a:ea typeface="Microsoft YaHei" panose="020B0503020204020204" pitchFamily="34" charset="-122"/>
                  </a:rPr>
                  <a:t>，该样本由公开数据</a:t>
                </a:r>
                <a14:m>
                  <m:oMath xmlns:m="http://schemas.openxmlformats.org/officeDocument/2006/math">
                    <m:sSup>
                      <m:sSupPr>
                        <m:ctrlPr>
                          <a:rPr kumimoji="1" lang="en-US" altLang="zh-CN" b="1" i="1" smtClean="0">
                            <a:latin typeface="Cambria Math" panose="02040503050406030204" pitchFamily="18" charset="0"/>
                            <a:ea typeface="Microsoft YaHei" panose="020B0503020204020204" pitchFamily="34" charset="-122"/>
                          </a:rPr>
                        </m:ctrlPr>
                      </m:sSupPr>
                      <m:e>
                        <m:r>
                          <a:rPr kumimoji="1" lang="en-US" altLang="zh-CN" b="1" i="1" smtClean="0">
                            <a:latin typeface="Cambria Math" panose="02040503050406030204" pitchFamily="18" charset="0"/>
                            <a:ea typeface="Microsoft YaHei" panose="020B0503020204020204" pitchFamily="34" charset="-122"/>
                          </a:rPr>
                          <m:t>𝒙</m:t>
                        </m:r>
                      </m:e>
                      <m:sup>
                        <m:r>
                          <a:rPr kumimoji="1" lang="en-US" altLang="zh-CN" b="1" i="1" smtClean="0">
                            <a:latin typeface="Cambria Math" panose="02040503050406030204" pitchFamily="18" charset="0"/>
                            <a:ea typeface="Microsoft YaHei" panose="020B0503020204020204" pitchFamily="34" charset="-122"/>
                          </a:rPr>
                          <m:t>′</m:t>
                        </m:r>
                      </m:sup>
                    </m:sSup>
                  </m:oMath>
                </a14:m>
                <a:r>
                  <a:rPr kumimoji="1" lang="zh-CN" altLang="en-US" dirty="0">
                    <a:latin typeface="Microsoft YaHei" panose="020B0503020204020204" pitchFamily="34" charset="-122"/>
                    <a:ea typeface="Microsoft YaHei" panose="020B0503020204020204" pitchFamily="34" charset="-122"/>
                  </a:rPr>
                  <a:t>和待计算数据</a:t>
                </a:r>
                <a14:m>
                  <m:oMath xmlns:m="http://schemas.openxmlformats.org/officeDocument/2006/math">
                    <m:r>
                      <a:rPr kumimoji="1" lang="en-US" altLang="zh-CN" b="1" i="1" smtClean="0">
                        <a:latin typeface="Cambria Math" panose="02040503050406030204" pitchFamily="18" charset="0"/>
                        <a:ea typeface="Microsoft YaHei" panose="020B0503020204020204" pitchFamily="34" charset="-122"/>
                      </a:rPr>
                      <m:t>𝒙</m:t>
                    </m:r>
                  </m:oMath>
                </a14:m>
                <a:r>
                  <a:rPr kumimoji="1" lang="zh-CN" altLang="en-US" dirty="0">
                    <a:latin typeface="Microsoft YaHei" panose="020B0503020204020204" pitchFamily="34" charset="-122"/>
                    <a:ea typeface="Microsoft YaHei" panose="020B0503020204020204" pitchFamily="34" charset="-122"/>
                  </a:rPr>
                  <a:t>随机混合而成</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en-US" altLang="zh-CN" b="1" dirty="0">
                    <a:latin typeface="Microsoft YaHei" panose="020B0503020204020204" pitchFamily="34" charset="-122"/>
                    <a:ea typeface="Microsoft YaHei" panose="020B0503020204020204" pitchFamily="34" charset="-122"/>
                  </a:rPr>
                  <a:t>2PC</a:t>
                </a:r>
                <a:r>
                  <a:rPr kumimoji="1" lang="zh-CN" altLang="en-US" dirty="0">
                    <a:latin typeface="Microsoft YaHei" panose="020B0503020204020204" pitchFamily="34" charset="-122"/>
                    <a:ea typeface="Microsoft YaHei" panose="020B0503020204020204" pitchFamily="34" charset="-122"/>
                  </a:rPr>
                  <a:t>：然后</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𝑃</m:t>
                        </m:r>
                      </m:e>
                      <m:sub>
                        <m:r>
                          <a:rPr kumimoji="1" lang="en-US" altLang="zh-CN" b="0" i="1" smtClean="0">
                            <a:latin typeface="Cambria Math" panose="02040503050406030204" pitchFamily="18" charset="0"/>
                            <a:ea typeface="Microsoft YaHei" panose="020B0503020204020204" pitchFamily="34" charset="-122"/>
                          </a:rPr>
                          <m:t>0</m:t>
                        </m:r>
                      </m:sub>
                    </m:sSub>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𝑃</m:t>
                        </m:r>
                      </m:e>
                      <m:sub>
                        <m:r>
                          <a:rPr kumimoji="1" lang="en-US" altLang="zh-CN" b="0" i="1" smtClean="0">
                            <a:latin typeface="Cambria Math" panose="02040503050406030204" pitchFamily="18" charset="0"/>
                            <a:ea typeface="Microsoft YaHei" panose="020B0503020204020204" pitchFamily="34" charset="-122"/>
                          </a:rPr>
                          <m:t>1</m:t>
                        </m:r>
                      </m:sub>
                    </m:sSub>
                  </m:oMath>
                </a14:m>
                <a:r>
                  <a:rPr kumimoji="1" lang="zh-CN" altLang="en-US" dirty="0">
                    <a:latin typeface="Microsoft YaHei" panose="020B0503020204020204" pitchFamily="34" charset="-122"/>
                    <a:ea typeface="Microsoft YaHei" panose="020B0503020204020204" pitchFamily="34" charset="-122"/>
                  </a:rPr>
                  <a:t>运行一个半诚实</a:t>
                </a:r>
                <a:r>
                  <a:rPr kumimoji="1" lang="en-US" altLang="zh-CN" dirty="0">
                    <a:latin typeface="Microsoft YaHei" panose="020B0503020204020204" pitchFamily="34" charset="-122"/>
                    <a:ea typeface="Microsoft YaHei" panose="020B0503020204020204" pitchFamily="34" charset="-122"/>
                  </a:rPr>
                  <a:t>2PC</a:t>
                </a:r>
                <a:r>
                  <a:rPr kumimoji="1" lang="zh-CN" altLang="en-US" dirty="0">
                    <a:latin typeface="Microsoft YaHei" panose="020B0503020204020204" pitchFamily="34" charset="-122"/>
                    <a:ea typeface="Microsoft YaHei" panose="020B0503020204020204" pitchFamily="34" charset="-122"/>
                  </a:rPr>
                  <a:t>协议（比如混淆电路、秘密共享），</a:t>
                </a:r>
                <a:r>
                  <a:rPr kumimoji="1" lang="en-US" altLang="zh-CN" b="0" dirty="0">
                    <a:ea typeface="Microsoft YaHei" panose="020B0503020204020204" pitchFamily="34" charset="-122"/>
                  </a:rPr>
                  <a:t>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𝑃</m:t>
                        </m:r>
                      </m:e>
                      <m:sub>
                        <m:r>
                          <a:rPr kumimoji="1" lang="en-US" altLang="zh-CN" b="0" i="1" smtClean="0">
                            <a:latin typeface="Cambria Math" panose="02040503050406030204" pitchFamily="18" charset="0"/>
                            <a:ea typeface="Microsoft YaHei" panose="020B0503020204020204" pitchFamily="34" charset="-122"/>
                          </a:rPr>
                          <m:t>0</m:t>
                        </m:r>
                      </m:sub>
                    </m:sSub>
                  </m:oMath>
                </a14:m>
                <a:r>
                  <a:rPr kumimoji="1" lang="zh-CN" altLang="en-US" dirty="0">
                    <a:latin typeface="Microsoft YaHei" panose="020B0503020204020204" pitchFamily="34" charset="-122"/>
                    <a:ea typeface="Microsoft YaHei" panose="020B0503020204020204" pitchFamily="34" charset="-122"/>
                  </a:rPr>
                  <a:t>输入</a:t>
                </a:r>
                <a14:m>
                  <m:oMath xmlns:m="http://schemas.openxmlformats.org/officeDocument/2006/math">
                    <m:acc>
                      <m:accPr>
                        <m:chr m:val="̂"/>
                        <m:ctrlPr>
                          <a:rPr kumimoji="1" lang="en-US" altLang="zh-CN" b="1" i="1" smtClean="0">
                            <a:latin typeface="Cambria Math" panose="02040503050406030204" pitchFamily="18" charset="0"/>
                            <a:ea typeface="Microsoft YaHei" panose="020B0503020204020204" pitchFamily="34" charset="-122"/>
                          </a:rPr>
                        </m:ctrlPr>
                      </m:accPr>
                      <m:e>
                        <m:r>
                          <a:rPr kumimoji="1" lang="en-US" altLang="zh-CN" b="1" i="1" smtClean="0">
                            <a:latin typeface="Cambria Math" panose="02040503050406030204" pitchFamily="18" charset="0"/>
                            <a:ea typeface="Microsoft YaHei" panose="020B0503020204020204" pitchFamily="34" charset="-122"/>
                          </a:rPr>
                          <m:t>𝒙</m:t>
                        </m:r>
                      </m:e>
                    </m:acc>
                  </m:oMath>
                </a14:m>
                <a:r>
                  <a:rPr kumimoji="1" lang="zh-CN" altLang="en-US" dirty="0">
                    <a:latin typeface="Microsoft YaHei" panose="020B0503020204020204" pitchFamily="34" charset="-122"/>
                    <a:ea typeface="Microsoft YaHei" panose="020B0503020204020204" pitchFamily="34" charset="-122"/>
                  </a:rPr>
                  <a:t>（</a:t>
                </a:r>
                <a14:m>
                  <m:oMath xmlns:m="http://schemas.openxmlformats.org/officeDocument/2006/math">
                    <m:acc>
                      <m:accPr>
                        <m:chr m:val="̂"/>
                        <m:ctrlPr>
                          <a:rPr kumimoji="1" lang="en-US" altLang="zh-CN" b="1" i="1" smtClean="0">
                            <a:latin typeface="Cambria Math" panose="02040503050406030204" pitchFamily="18" charset="0"/>
                            <a:ea typeface="Microsoft YaHei" panose="020B0503020204020204" pitchFamily="34" charset="-122"/>
                          </a:rPr>
                        </m:ctrlPr>
                      </m:accPr>
                      <m:e>
                        <m:r>
                          <a:rPr kumimoji="1" lang="en-US" altLang="zh-CN" b="1" i="1" smtClean="0">
                            <a:latin typeface="Cambria Math" panose="02040503050406030204" pitchFamily="18" charset="0"/>
                            <a:ea typeface="Microsoft YaHei" panose="020B0503020204020204" pitchFamily="34" charset="-122"/>
                          </a:rPr>
                          <m:t>𝒙</m:t>
                        </m:r>
                      </m:e>
                    </m:acc>
                  </m:oMath>
                </a14:m>
                <a:r>
                  <a:rPr kumimoji="1" lang="zh-CN" altLang="en-US" dirty="0">
                    <a:latin typeface="Microsoft YaHei" panose="020B0503020204020204" pitchFamily="34" charset="-122"/>
                    <a:ea typeface="Microsoft YaHei" panose="020B0503020204020204" pitchFamily="34" charset="-122"/>
                  </a:rPr>
                  <a:t>要求是第一步生成的随机混合样本），</a:t>
                </a:r>
                <a:r>
                  <a:rPr kumimoji="1" lang="en-US" altLang="zh-CN" b="0" dirty="0">
                    <a:ea typeface="Microsoft YaHei" panose="020B0503020204020204" pitchFamily="34" charset="-122"/>
                  </a:rPr>
                  <a:t>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𝑃</m:t>
                        </m:r>
                      </m:e>
                      <m:sub>
                        <m:r>
                          <a:rPr kumimoji="1" lang="en-US" altLang="zh-CN" b="0" i="1" smtClean="0">
                            <a:latin typeface="Cambria Math" panose="02040503050406030204" pitchFamily="18" charset="0"/>
                            <a:ea typeface="Microsoft YaHei" panose="020B0503020204020204" pitchFamily="34" charset="-122"/>
                          </a:rPr>
                          <m:t>1</m:t>
                        </m:r>
                      </m:sub>
                    </m:sSub>
                  </m:oMath>
                </a14:m>
                <a:r>
                  <a:rPr kumimoji="1" lang="zh-CN" altLang="en-US" dirty="0">
                    <a:latin typeface="Microsoft YaHei" panose="020B0503020204020204" pitchFamily="34" charset="-122"/>
                    <a:ea typeface="Microsoft YaHei" panose="020B0503020204020204" pitchFamily="34" charset="-122"/>
                  </a:rPr>
                  <a:t>输入</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oMath>
                </a14:m>
                <a:r>
                  <a:rPr kumimoji="1" lang="zh-CN" altLang="en-US" dirty="0">
                    <a:latin typeface="Microsoft YaHei" panose="020B0503020204020204" pitchFamily="34" charset="-122"/>
                    <a:ea typeface="Microsoft YaHei" panose="020B0503020204020204" pitchFamily="34" charset="-122"/>
                  </a:rPr>
                  <a:t>（但可能是</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），计算结束后</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𝑃</m:t>
                        </m:r>
                      </m:e>
                      <m:sub>
                        <m:r>
                          <a:rPr kumimoji="1" lang="en-US" altLang="zh-CN" b="0" i="1" smtClean="0">
                            <a:latin typeface="Cambria Math" panose="02040503050406030204" pitchFamily="18" charset="0"/>
                            <a:ea typeface="Microsoft YaHei" panose="020B0503020204020204" pitchFamily="34" charset="-122"/>
                          </a:rPr>
                          <m:t>0</m:t>
                        </m:r>
                      </m:sub>
                    </m:sSub>
                  </m:oMath>
                </a14:m>
                <a:r>
                  <a:rPr kumimoji="1" lang="zh-CN" altLang="en-US" dirty="0">
                    <a:latin typeface="Microsoft YaHei" panose="020B0503020204020204" pitchFamily="34" charset="-122"/>
                    <a:ea typeface="Microsoft YaHei" panose="020B0503020204020204" pitchFamily="34" charset="-122"/>
                  </a:rPr>
                  <a:t>获得</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acc>
                      <m:accPr>
                        <m:chr m:val="̂"/>
                        <m:ctrlPr>
                          <a:rPr kumimoji="1" lang="en-US" altLang="zh-CN" b="1" i="1" smtClean="0">
                            <a:latin typeface="Cambria Math" panose="02040503050406030204" pitchFamily="18" charset="0"/>
                            <a:ea typeface="Microsoft YaHei" panose="020B0503020204020204" pitchFamily="34" charset="-122"/>
                          </a:rPr>
                        </m:ctrlPr>
                      </m:accPr>
                      <m:e>
                        <m:r>
                          <a:rPr kumimoji="1" lang="en-US" altLang="zh-CN" b="1" i="1" smtClean="0">
                            <a:latin typeface="Cambria Math" panose="02040503050406030204" pitchFamily="18" charset="0"/>
                            <a:ea typeface="Microsoft YaHei" panose="020B0503020204020204" pitchFamily="34" charset="-122"/>
                          </a:rPr>
                          <m:t>𝒙</m:t>
                        </m:r>
                      </m:e>
                    </m:acc>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 （但可能是</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acc>
                      <m:accPr>
                        <m:chr m:val="̂"/>
                        <m:ctrlPr>
                          <a:rPr kumimoji="1" lang="en-US" altLang="zh-CN" b="1" i="1" smtClean="0">
                            <a:latin typeface="Cambria Math" panose="02040503050406030204" pitchFamily="18" charset="0"/>
                            <a:ea typeface="Microsoft YaHei" panose="020B0503020204020204" pitchFamily="34" charset="-122"/>
                          </a:rPr>
                        </m:ctrlPr>
                      </m:accPr>
                      <m:e>
                        <m:r>
                          <a:rPr kumimoji="1" lang="en-US" altLang="zh-CN" b="1" i="1" smtClean="0">
                            <a:latin typeface="Cambria Math" panose="02040503050406030204" pitchFamily="18" charset="0"/>
                            <a:ea typeface="Microsoft YaHei" panose="020B0503020204020204" pitchFamily="34" charset="-122"/>
                          </a:rPr>
                          <m:t>𝒙</m:t>
                        </m:r>
                      </m:e>
                    </m:acc>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pPr>
                  <a:lnSpc>
                    <a:spcPct val="150000"/>
                  </a:lnSpc>
                </a:pP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a:t>
                </a:r>
                <a:r>
                  <a:rPr kumimoji="1" lang="en-US" altLang="zh-CN" b="1" dirty="0">
                    <a:latin typeface="Microsoft YaHei" panose="020B0503020204020204" pitchFamily="34" charset="-122"/>
                    <a:ea typeface="Microsoft YaHei" panose="020B0503020204020204" pitchFamily="34" charset="-122"/>
                  </a:rPr>
                  <a:t>check</a:t>
                </a:r>
                <a:r>
                  <a:rPr kumimoji="1" lang="zh-CN" altLang="en-US" dirty="0">
                    <a:latin typeface="Microsoft YaHei" panose="020B0503020204020204" pitchFamily="34" charset="-122"/>
                    <a:ea typeface="Microsoft YaHei" panose="020B0503020204020204" pitchFamily="34" charset="-122"/>
                  </a:rPr>
                  <a:t>：</a:t>
                </a:r>
                <a:r>
                  <a:rPr kumimoji="1" lang="en-US" altLang="zh-CN" b="0" dirty="0">
                    <a:ea typeface="Microsoft YaHei" panose="020B0503020204020204" pitchFamily="34" charset="-122"/>
                  </a:rPr>
                  <a:t>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𝑃</m:t>
                        </m:r>
                      </m:e>
                      <m:sub>
                        <m:r>
                          <a:rPr kumimoji="1" lang="en-US" altLang="zh-CN" b="0" i="1" smtClean="0">
                            <a:latin typeface="Cambria Math" panose="02040503050406030204" pitchFamily="18" charset="0"/>
                            <a:ea typeface="Microsoft YaHei" panose="020B0503020204020204" pitchFamily="34" charset="-122"/>
                          </a:rPr>
                          <m:t>0</m:t>
                        </m:r>
                      </m:sub>
                    </m:sSub>
                  </m:oMath>
                </a14:m>
                <a:r>
                  <a:rPr kumimoji="1" lang="zh-CN" altLang="en-US" dirty="0">
                    <a:latin typeface="Microsoft YaHei" panose="020B0503020204020204" pitchFamily="34" charset="-122"/>
                    <a:ea typeface="Microsoft YaHei" panose="020B0503020204020204" pitchFamily="34" charset="-122"/>
                  </a:rPr>
                  <a:t>检查</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acc>
                      <m:accPr>
                        <m:chr m:val="̂"/>
                        <m:ctrlPr>
                          <a:rPr kumimoji="1" lang="en-US" altLang="zh-CN" b="1" i="1" smtClean="0">
                            <a:latin typeface="Cambria Math" panose="02040503050406030204" pitchFamily="18" charset="0"/>
                            <a:ea typeface="Microsoft YaHei" panose="020B0503020204020204" pitchFamily="34" charset="-122"/>
                          </a:rPr>
                        </m:ctrlPr>
                      </m:accPr>
                      <m:e>
                        <m:r>
                          <a:rPr kumimoji="1" lang="en-US" altLang="zh-CN" b="1" i="1" smtClean="0">
                            <a:latin typeface="Cambria Math" panose="02040503050406030204" pitchFamily="18" charset="0"/>
                            <a:ea typeface="Microsoft YaHei" panose="020B0503020204020204" pitchFamily="34" charset="-122"/>
                          </a:rPr>
                          <m:t>𝒙</m:t>
                        </m:r>
                      </m:e>
                    </m:acc>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 （但可能是</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acc>
                      <m:accPr>
                        <m:chr m:val="̂"/>
                        <m:ctrlPr>
                          <a:rPr kumimoji="1" lang="en-US" altLang="zh-CN" b="1" i="1" smtClean="0">
                            <a:latin typeface="Cambria Math" panose="02040503050406030204" pitchFamily="18" charset="0"/>
                            <a:ea typeface="Microsoft YaHei" panose="020B0503020204020204" pitchFamily="34" charset="-122"/>
                          </a:rPr>
                        </m:ctrlPr>
                      </m:accPr>
                      <m:e>
                        <m:r>
                          <a:rPr kumimoji="1" lang="en-US" altLang="zh-CN" b="1" i="1" smtClean="0">
                            <a:latin typeface="Cambria Math" panose="02040503050406030204" pitchFamily="18" charset="0"/>
                            <a:ea typeface="Microsoft YaHei" panose="020B0503020204020204" pitchFamily="34" charset="-122"/>
                          </a:rPr>
                          <m:t>𝒙</m:t>
                        </m:r>
                      </m:e>
                    </m:acc>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）中公开数据</a:t>
                </a:r>
                <a14:m>
                  <m:oMath xmlns:m="http://schemas.openxmlformats.org/officeDocument/2006/math">
                    <m:sSup>
                      <m:sSupPr>
                        <m:ctrlPr>
                          <a:rPr kumimoji="1" lang="en-US" altLang="zh-CN" b="1" i="1" smtClean="0">
                            <a:latin typeface="Cambria Math" panose="02040503050406030204" pitchFamily="18" charset="0"/>
                            <a:ea typeface="Microsoft YaHei" panose="020B0503020204020204" pitchFamily="34" charset="-122"/>
                          </a:rPr>
                        </m:ctrlPr>
                      </m:sSupPr>
                      <m:e>
                        <m:r>
                          <a:rPr kumimoji="1" lang="en-US" altLang="zh-CN" b="1" i="1" smtClean="0">
                            <a:latin typeface="Cambria Math" panose="02040503050406030204" pitchFamily="18" charset="0"/>
                            <a:ea typeface="Microsoft YaHei" panose="020B0503020204020204" pitchFamily="34" charset="-122"/>
                          </a:rPr>
                          <m:t>𝒙</m:t>
                        </m:r>
                      </m:e>
                      <m:sup>
                        <m:r>
                          <a:rPr kumimoji="1" lang="en-US" altLang="zh-CN" b="1" i="1" smtClean="0">
                            <a:latin typeface="Cambria Math" panose="02040503050406030204" pitchFamily="18" charset="0"/>
                            <a:ea typeface="Microsoft YaHei" panose="020B0503020204020204" pitchFamily="34" charset="-122"/>
                          </a:rPr>
                          <m:t>′</m:t>
                        </m:r>
                      </m:sup>
                    </m:sSup>
                  </m:oMath>
                </a14:m>
                <a:r>
                  <a:rPr kumimoji="1" lang="zh-CN" altLang="en-US" dirty="0">
                    <a:latin typeface="Microsoft YaHei" panose="020B0503020204020204" pitchFamily="34" charset="-122"/>
                    <a:ea typeface="Microsoft YaHei" panose="020B0503020204020204" pitchFamily="34" charset="-122"/>
                  </a:rPr>
                  <a:t>对应的函数值，是否和</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d>
                      <m:dPr>
                        <m:ctrlPr>
                          <a:rPr kumimoji="1" lang="en-US" altLang="zh-CN" b="0" i="1" smtClean="0">
                            <a:latin typeface="Cambria Math" panose="02040503050406030204" pitchFamily="18" charset="0"/>
                            <a:ea typeface="Microsoft YaHei" panose="020B0503020204020204" pitchFamily="34" charset="-122"/>
                          </a:rPr>
                        </m:ctrlPr>
                      </m:dPr>
                      <m:e>
                        <m:sSup>
                          <m:sSupPr>
                            <m:ctrlPr>
                              <a:rPr kumimoji="1" lang="en-US" altLang="zh-CN" b="1" i="1" smtClean="0">
                                <a:latin typeface="Cambria Math" panose="02040503050406030204" pitchFamily="18" charset="0"/>
                                <a:ea typeface="Microsoft YaHei" panose="020B0503020204020204" pitchFamily="34" charset="-122"/>
                              </a:rPr>
                            </m:ctrlPr>
                          </m:sSupPr>
                          <m:e>
                            <m:r>
                              <a:rPr kumimoji="1" lang="en-US" altLang="zh-CN" b="1" i="1" smtClean="0">
                                <a:latin typeface="Cambria Math" panose="02040503050406030204" pitchFamily="18" charset="0"/>
                                <a:ea typeface="Microsoft YaHei" panose="020B0503020204020204" pitchFamily="34" charset="-122"/>
                              </a:rPr>
                              <m:t>𝒙</m:t>
                            </m:r>
                          </m:e>
                          <m:sup>
                            <m:r>
                              <a:rPr kumimoji="1" lang="en-US" altLang="zh-CN" b="1" i="1" smtClean="0">
                                <a:latin typeface="Cambria Math" panose="02040503050406030204" pitchFamily="18" charset="0"/>
                                <a:ea typeface="Microsoft YaHei" panose="020B0503020204020204" pitchFamily="34" charset="-122"/>
                              </a:rPr>
                              <m:t>′</m:t>
                            </m:r>
                          </m:sup>
                        </m:sSup>
                      </m:e>
                    </m:d>
                  </m:oMath>
                </a14:m>
                <a:r>
                  <a:rPr kumimoji="1" lang="zh-CN" altLang="en-US" dirty="0">
                    <a:latin typeface="Microsoft YaHei" panose="020B0503020204020204" pitchFamily="34" charset="-122"/>
                    <a:ea typeface="Microsoft YaHei" panose="020B0503020204020204" pitchFamily="34" charset="-122"/>
                  </a:rPr>
                  <a:t>一致，若一致，则认为</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acc>
                      <m:accPr>
                        <m:chr m:val="̂"/>
                        <m:ctrlPr>
                          <a:rPr kumimoji="1" lang="en-US" altLang="zh-CN" b="1" i="1" smtClean="0">
                            <a:latin typeface="Cambria Math" panose="02040503050406030204" pitchFamily="18" charset="0"/>
                            <a:ea typeface="Microsoft YaHei" panose="020B0503020204020204" pitchFamily="34" charset="-122"/>
                          </a:rPr>
                        </m:ctrlPr>
                      </m:accPr>
                      <m:e>
                        <m:r>
                          <a:rPr kumimoji="1" lang="en-US" altLang="zh-CN" b="1" i="1" smtClean="0">
                            <a:latin typeface="Cambria Math" panose="02040503050406030204" pitchFamily="18" charset="0"/>
                            <a:ea typeface="Microsoft YaHei" panose="020B0503020204020204" pitchFamily="34" charset="-122"/>
                          </a:rPr>
                          <m:t>𝒙</m:t>
                        </m:r>
                      </m:e>
                    </m:acc>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 确实是用</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oMath>
                </a14:m>
                <a:r>
                  <a:rPr kumimoji="1" lang="zh-CN" altLang="en-US" dirty="0">
                    <a:latin typeface="Microsoft YaHei" panose="020B0503020204020204" pitchFamily="34" charset="-122"/>
                    <a:ea typeface="Microsoft YaHei" panose="020B0503020204020204" pitchFamily="34" charset="-122"/>
                  </a:rPr>
                  <a:t>计算而来（即不可能是</a:t>
                </a:r>
                <a14:m>
                  <m:oMath xmlns:m="http://schemas.openxmlformats.org/officeDocument/2006/math">
                    <m:r>
                      <a:rPr kumimoji="1" lang="en-US" altLang="zh-CN" b="0" i="1" smtClean="0">
                        <a:latin typeface="Cambria Math" panose="02040503050406030204" pitchFamily="18" charset="0"/>
                        <a:ea typeface="Microsoft YaHei" panose="020B0503020204020204" pitchFamily="34" charset="-122"/>
                      </a:rPr>
                      <m:t>𝑓</m:t>
                    </m:r>
                    <m:r>
                      <a:rPr kumimoji="1" lang="en-US" altLang="zh-CN" b="0" i="1" smtClean="0">
                        <a:latin typeface="Cambria Math" panose="02040503050406030204" pitchFamily="18" charset="0"/>
                        <a:ea typeface="Microsoft YaHei" panose="020B0503020204020204" pitchFamily="34" charset="-122"/>
                      </a:rPr>
                      <m:t>′(</m:t>
                    </m:r>
                    <m:acc>
                      <m:accPr>
                        <m:chr m:val="̂"/>
                        <m:ctrlPr>
                          <a:rPr kumimoji="1" lang="en-US" altLang="zh-CN" b="1" i="1" smtClean="0">
                            <a:latin typeface="Cambria Math" panose="02040503050406030204" pitchFamily="18" charset="0"/>
                            <a:ea typeface="Microsoft YaHei" panose="020B0503020204020204" pitchFamily="34" charset="-122"/>
                          </a:rPr>
                        </m:ctrlPr>
                      </m:accPr>
                      <m:e>
                        <m:r>
                          <a:rPr kumimoji="1" lang="en-US" altLang="zh-CN" b="1" i="1" smtClean="0">
                            <a:latin typeface="Cambria Math" panose="02040503050406030204" pitchFamily="18" charset="0"/>
                            <a:ea typeface="Microsoft YaHei" panose="020B0503020204020204" pitchFamily="34" charset="-122"/>
                          </a:rPr>
                          <m:t>𝒙</m:t>
                        </m:r>
                      </m:e>
                    </m:acc>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C2DA55BE-BC11-E37E-EA0A-F1CB698542A8}"/>
                  </a:ext>
                </a:extLst>
              </p:cNvPr>
              <p:cNvSpPr txBox="1">
                <a:spLocks noRot="1" noChangeAspect="1" noMove="1" noResize="1" noEditPoints="1" noAdjustHandles="1" noChangeArrowheads="1" noChangeShapeType="1" noTextEdit="1"/>
              </p:cNvSpPr>
              <p:nvPr/>
            </p:nvSpPr>
            <p:spPr>
              <a:xfrm>
                <a:off x="515999" y="866478"/>
                <a:ext cx="11288074" cy="5444888"/>
              </a:xfrm>
              <a:prstGeom prst="rect">
                <a:avLst/>
              </a:prstGeom>
              <a:blipFill>
                <a:blip r:embed="rId3"/>
                <a:stretch>
                  <a:fillRect l="-449" r="-2472" b="-9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0588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sp>
        <p:nvSpPr>
          <p:cNvPr id="4" name="文本框 3">
            <a:extLst>
              <a:ext uri="{FF2B5EF4-FFF2-40B4-BE49-F238E27FC236}">
                <a16:creationId xmlns:a16="http://schemas.microsoft.com/office/drawing/2014/main" id="{70995C25-1AFF-9104-5F1F-C6DAF5958905}"/>
              </a:ext>
            </a:extLst>
          </p:cNvPr>
          <p:cNvSpPr txBox="1"/>
          <p:nvPr/>
        </p:nvSpPr>
        <p:spPr>
          <a:xfrm>
            <a:off x="515999" y="866478"/>
            <a:ext cx="11288074" cy="5075557"/>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sz="2000" b="1" dirty="0"/>
              <a:t>扩展思考：</a:t>
            </a:r>
            <a:r>
              <a:rPr kumimoji="1" lang="en-US" altLang="zh-CN" sz="2000" b="1" dirty="0"/>
              <a:t>Fusion</a:t>
            </a:r>
            <a:r>
              <a:rPr kumimoji="1" lang="zh-CN" altLang="en-US" sz="2000" b="1" dirty="0"/>
              <a:t>的缺点</a:t>
            </a:r>
            <a:endParaRPr kumimoji="1" lang="en-US" altLang="zh-CN" sz="2000" b="1" dirty="0"/>
          </a:p>
          <a:p>
            <a:pPr marL="742950" lvl="1" indent="-285750">
              <a:lnSpc>
                <a:spcPct val="150000"/>
              </a:lnSpc>
              <a:buFont typeface="Wingdings" pitchFamily="2" charset="2"/>
              <a:buChar char="Ø"/>
            </a:pPr>
            <a:r>
              <a:rPr kumimoji="1" lang="zh-CN" altLang="en-US" b="1" dirty="0"/>
              <a:t>额外性能开销</a:t>
            </a:r>
            <a:r>
              <a:rPr kumimoji="1" lang="zh-CN" altLang="en-US" dirty="0"/>
              <a:t>：带来额外的计算代价和通信开销（公开样本以及复制的预测样本）</a:t>
            </a:r>
            <a:endParaRPr kumimoji="1" lang="en-US" altLang="zh-CN" dirty="0"/>
          </a:p>
          <a:p>
            <a:pPr marL="742950" lvl="1" indent="-285750">
              <a:lnSpc>
                <a:spcPct val="150000"/>
              </a:lnSpc>
              <a:buFont typeface="Wingdings" pitchFamily="2" charset="2"/>
              <a:buChar char="Ø"/>
            </a:pPr>
            <a:r>
              <a:rPr kumimoji="1" lang="zh-CN" altLang="en-US" b="1" dirty="0"/>
              <a:t>公开样本失效</a:t>
            </a:r>
            <a:r>
              <a:rPr kumimoji="1" lang="zh-CN" altLang="en-US" dirty="0"/>
              <a:t>：</a:t>
            </a:r>
            <a:endParaRPr kumimoji="1" lang="en-US" altLang="zh-CN" dirty="0"/>
          </a:p>
          <a:p>
            <a:pPr marL="1200150" lvl="2" indent="-285750">
              <a:lnSpc>
                <a:spcPct val="150000"/>
              </a:lnSpc>
              <a:buFont typeface="Wingdings" pitchFamily="2" charset="2"/>
              <a:buChar char="Ø"/>
            </a:pPr>
            <a:r>
              <a:rPr kumimoji="1" lang="zh-CN" altLang="en-US" b="1" dirty="0"/>
              <a:t>训练攻击</a:t>
            </a:r>
            <a:r>
              <a:rPr kumimoji="1" lang="zh-CN" altLang="en-US" dirty="0"/>
              <a:t>：</a:t>
            </a:r>
            <a:r>
              <a:rPr kumimoji="1" lang="en" altLang="zh-CN" dirty="0"/>
              <a:t>Fusion</a:t>
            </a:r>
            <a:r>
              <a:rPr kumimoji="1" lang="zh-CN" altLang="en-US" dirty="0"/>
              <a:t>的</a:t>
            </a:r>
            <a:r>
              <a:rPr kumimoji="1" lang="en-US" altLang="zh-CN" dirty="0"/>
              <a:t>【</a:t>
            </a:r>
            <a:r>
              <a:rPr kumimoji="1" lang="zh-CN" altLang="en-US" dirty="0"/>
              <a:t>模型准确率验证</a:t>
            </a:r>
            <a:r>
              <a:rPr kumimoji="1" lang="en-US" altLang="zh-CN" dirty="0"/>
              <a:t>】</a:t>
            </a:r>
            <a:r>
              <a:rPr kumimoji="1" lang="zh-CN" altLang="en-US" dirty="0"/>
              <a:t>严重依赖于公开样本，如果这些公开样本也被用于模型训练，那么</a:t>
            </a:r>
            <a:r>
              <a:rPr kumimoji="1" lang="en" altLang="zh-CN" dirty="0"/>
              <a:t>Fusion</a:t>
            </a:r>
            <a:r>
              <a:rPr kumimoji="1" lang="zh-CN" altLang="en-US" dirty="0"/>
              <a:t>的</a:t>
            </a:r>
            <a:r>
              <a:rPr kumimoji="1" lang="en-US" altLang="zh-CN" dirty="0"/>
              <a:t>【</a:t>
            </a:r>
            <a:r>
              <a:rPr kumimoji="1" lang="zh-CN" altLang="en-US" dirty="0"/>
              <a:t>模型准确率验证</a:t>
            </a:r>
            <a:r>
              <a:rPr kumimoji="1" lang="en-US" altLang="zh-CN" dirty="0"/>
              <a:t>】</a:t>
            </a:r>
            <a:r>
              <a:rPr kumimoji="1" lang="zh-CN" altLang="en-US" dirty="0"/>
              <a:t>将会失效</a:t>
            </a:r>
            <a:endParaRPr kumimoji="1" lang="en-US" altLang="zh-CN" dirty="0"/>
          </a:p>
          <a:p>
            <a:pPr marL="1200150" lvl="2" indent="-285750">
              <a:lnSpc>
                <a:spcPct val="150000"/>
              </a:lnSpc>
              <a:buFont typeface="Wingdings" pitchFamily="2" charset="2"/>
              <a:buChar char="Ø"/>
            </a:pPr>
            <a:r>
              <a:rPr kumimoji="1" lang="zh-CN" altLang="en-US" b="1" dirty="0"/>
              <a:t>泛化攻击</a:t>
            </a:r>
            <a:r>
              <a:rPr kumimoji="1" lang="zh-CN" altLang="en-US" dirty="0"/>
              <a:t>：神经网络模型泛化性能依赖于所有样本来自同一数据源，是独立同分布的，然而查询样本和公开样本往往不是来自同一数据源，不一定是独立同分布的，这导致同一个模型对查询样本和公开样本的预测结果是有偏差的，因此公开样本预测结果没有通过</a:t>
            </a:r>
            <a:r>
              <a:rPr kumimoji="1" lang="en" altLang="zh-CN" dirty="0"/>
              <a:t>Fusion</a:t>
            </a:r>
            <a:r>
              <a:rPr kumimoji="1" lang="zh-CN" altLang="en-US" dirty="0"/>
              <a:t>的</a:t>
            </a:r>
            <a:r>
              <a:rPr kumimoji="1" lang="en-US" altLang="zh-CN" dirty="0"/>
              <a:t>【</a:t>
            </a:r>
            <a:r>
              <a:rPr kumimoji="1" lang="zh-CN" altLang="en-US" dirty="0"/>
              <a:t>模型准确率验证</a:t>
            </a:r>
            <a:r>
              <a:rPr kumimoji="1" lang="en-US" altLang="zh-CN" dirty="0"/>
              <a:t>】</a:t>
            </a:r>
            <a:r>
              <a:rPr kumimoji="1" lang="zh-CN" altLang="en-US" dirty="0"/>
              <a:t>不能说明服务器使用了低质量模型，通过验证也不能说明服务器真的使用了高质量模型</a:t>
            </a:r>
            <a:endParaRPr kumimoji="1" lang="en-US" altLang="zh-CN" dirty="0"/>
          </a:p>
          <a:p>
            <a:pPr marL="742950" lvl="1" indent="-285750">
              <a:lnSpc>
                <a:spcPct val="150000"/>
              </a:lnSpc>
              <a:buFont typeface="Wingdings" pitchFamily="2" charset="2"/>
              <a:buChar char="Ø"/>
            </a:pPr>
            <a:r>
              <a:rPr kumimoji="1" lang="zh-CN" altLang="en-US" b="1" dirty="0"/>
              <a:t>协议无法中止</a:t>
            </a:r>
            <a:r>
              <a:rPr kumimoji="1" lang="zh-CN" altLang="en-US" dirty="0"/>
              <a:t>：由于计算过程中不对中间结果进行验证，因此</a:t>
            </a:r>
            <a:r>
              <a:rPr kumimoji="1" lang="en-US" altLang="zh-CN" dirty="0"/>
              <a:t>Fusion</a:t>
            </a:r>
            <a:r>
              <a:rPr kumimoji="1" lang="zh-CN" altLang="en-US" dirty="0"/>
              <a:t>实现了不带中止的恶意安全多方计算协议，这会导致即使服务器执行恶意行为也只能在协议执行结束后被发现，然而此时协议有可能已经泄露隐私</a:t>
            </a:r>
          </a:p>
        </p:txBody>
      </p:sp>
    </p:spTree>
    <p:extLst>
      <p:ext uri="{BB962C8B-B14F-4D97-AF65-F5344CB8AC3E}">
        <p14:creationId xmlns:p14="http://schemas.microsoft.com/office/powerpoint/2010/main" val="2366064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sp>
        <p:nvSpPr>
          <p:cNvPr id="4" name="文本框 3">
            <a:extLst>
              <a:ext uri="{FF2B5EF4-FFF2-40B4-BE49-F238E27FC236}">
                <a16:creationId xmlns:a16="http://schemas.microsoft.com/office/drawing/2014/main" id="{70995C25-1AFF-9104-5F1F-C6DAF5958905}"/>
              </a:ext>
            </a:extLst>
          </p:cNvPr>
          <p:cNvSpPr txBox="1"/>
          <p:nvPr/>
        </p:nvSpPr>
        <p:spPr>
          <a:xfrm>
            <a:off x="515999" y="866478"/>
            <a:ext cx="11288074" cy="2998065"/>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sz="2000" dirty="0"/>
              <a:t>进一步的工作</a:t>
            </a:r>
            <a:endParaRPr kumimoji="1" lang="en-US" altLang="zh-CN" sz="2000" dirty="0"/>
          </a:p>
          <a:p>
            <a:pPr marL="800100" lvl="1" indent="-342900">
              <a:lnSpc>
                <a:spcPct val="150000"/>
              </a:lnSpc>
              <a:buFont typeface="Wingdings" pitchFamily="2" charset="2"/>
              <a:buChar char="Ø"/>
            </a:pPr>
            <a:r>
              <a:rPr kumimoji="1" lang="zh-CN" altLang="en-US" b="1" dirty="0"/>
              <a:t>减少额外性能开销</a:t>
            </a:r>
            <a:r>
              <a:rPr kumimoji="1" lang="zh-CN" altLang="en-US" dirty="0"/>
              <a:t>：如何减少复制的预测样本的数量？</a:t>
            </a:r>
            <a:endParaRPr kumimoji="1" lang="en-US" altLang="zh-CN" dirty="0"/>
          </a:p>
          <a:p>
            <a:pPr marL="800100" lvl="1" indent="-342900">
              <a:lnSpc>
                <a:spcPct val="150000"/>
              </a:lnSpc>
              <a:buFont typeface="Wingdings" pitchFamily="2" charset="2"/>
              <a:buChar char="Ø"/>
            </a:pPr>
            <a:r>
              <a:rPr kumimoji="1" lang="zh-CN" altLang="en-US" b="1" dirty="0"/>
              <a:t>抵御公开样本失效</a:t>
            </a:r>
            <a:r>
              <a:rPr kumimoji="1" lang="zh-CN" altLang="en-US" dirty="0"/>
              <a:t>：如何能在不需要公开样本的前提下，也能够验证模型准确率？</a:t>
            </a:r>
            <a:endParaRPr kumimoji="1" lang="en-US" altLang="zh-CN" dirty="0"/>
          </a:p>
          <a:p>
            <a:pPr marL="1257300" lvl="2" indent="-342900">
              <a:lnSpc>
                <a:spcPct val="150000"/>
              </a:lnSpc>
              <a:buFont typeface="Wingdings" pitchFamily="2" charset="2"/>
              <a:buChar char="Ø"/>
            </a:pPr>
            <a:r>
              <a:rPr kumimoji="1" lang="zh-CN" altLang="en-US" dirty="0"/>
              <a:t>首先人为标注部分待预测样本的标签，然后利用已知标签的待预测样本和未知标签的待预测样本执行</a:t>
            </a:r>
            <a:r>
              <a:rPr kumimoji="1" lang="en-US" altLang="zh-CN" dirty="0"/>
              <a:t>Fusion</a:t>
            </a:r>
            <a:r>
              <a:rPr kumimoji="1" lang="zh-CN" altLang="en-US" dirty="0"/>
              <a:t>（有点类似于半监督学习）</a:t>
            </a:r>
            <a:endParaRPr kumimoji="1" lang="en-US" altLang="zh-CN" dirty="0"/>
          </a:p>
          <a:p>
            <a:pPr marL="800100" lvl="1" indent="-342900">
              <a:lnSpc>
                <a:spcPct val="150000"/>
              </a:lnSpc>
              <a:buFont typeface="Wingdings" pitchFamily="2" charset="2"/>
              <a:buChar char="Ø"/>
            </a:pPr>
            <a:r>
              <a:rPr kumimoji="1" lang="zh-CN" altLang="en-US" b="1" dirty="0"/>
              <a:t>带中止的恶意协议</a:t>
            </a:r>
            <a:r>
              <a:rPr kumimoji="1" lang="zh-CN" altLang="en-US" dirty="0"/>
              <a:t>：目前带中止的恶意安全多方计算协议都基于消息认证码，实现代价比较昂贵，如何结合</a:t>
            </a:r>
            <a:r>
              <a:rPr kumimoji="1" lang="en-US" altLang="zh-CN" dirty="0"/>
              <a:t>Fusion</a:t>
            </a:r>
            <a:r>
              <a:rPr kumimoji="1" lang="zh-CN" altLang="en-US" dirty="0"/>
              <a:t>实现带中止的恶意安全多方计算协议，且避免昂贵的消息认证码开销？</a:t>
            </a:r>
            <a:endParaRPr kumimoji="1" lang="en-US" altLang="zh-CN" dirty="0"/>
          </a:p>
        </p:txBody>
      </p:sp>
    </p:spTree>
    <p:extLst>
      <p:ext uri="{BB962C8B-B14F-4D97-AF65-F5344CB8AC3E}">
        <p14:creationId xmlns:p14="http://schemas.microsoft.com/office/powerpoint/2010/main" val="466346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sp>
        <p:nvSpPr>
          <p:cNvPr id="4" name="文本框 3">
            <a:extLst>
              <a:ext uri="{FF2B5EF4-FFF2-40B4-BE49-F238E27FC236}">
                <a16:creationId xmlns:a16="http://schemas.microsoft.com/office/drawing/2014/main" id="{70995C25-1AFF-9104-5F1F-C6DAF5958905}"/>
              </a:ext>
            </a:extLst>
          </p:cNvPr>
          <p:cNvSpPr txBox="1"/>
          <p:nvPr/>
        </p:nvSpPr>
        <p:spPr>
          <a:xfrm>
            <a:off x="515999" y="866478"/>
            <a:ext cx="11288074" cy="961225"/>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sz="2000" dirty="0"/>
              <a:t>思考与启发</a:t>
            </a:r>
            <a:endParaRPr kumimoji="1" lang="en-US" altLang="zh-CN" sz="2000" dirty="0"/>
          </a:p>
          <a:p>
            <a:pPr marL="800100" lvl="1" indent="-342900">
              <a:lnSpc>
                <a:spcPct val="150000"/>
              </a:lnSpc>
              <a:buFont typeface="Wingdings" pitchFamily="2" charset="2"/>
              <a:buChar char="Ø"/>
            </a:pPr>
            <a:r>
              <a:rPr kumimoji="1" lang="zh-CN" altLang="en-US" sz="2000" b="1" dirty="0"/>
              <a:t>恶意安全多方计算协议</a:t>
            </a:r>
            <a:r>
              <a:rPr kumimoji="1" lang="zh-CN" altLang="en-US" sz="2000" dirty="0"/>
              <a:t>：恶意模型下通常需要利用消息认证码（</a:t>
            </a:r>
            <a:r>
              <a:rPr kumimoji="1" lang="en-US" altLang="zh-CN" sz="2000" dirty="0"/>
              <a:t>MAC</a:t>
            </a:r>
            <a:r>
              <a:rPr kumimoji="1" lang="zh-CN" altLang="en-US" sz="2000" dirty="0"/>
              <a:t>）来实现恶意检测</a:t>
            </a:r>
            <a:endParaRPr kumimoji="1" lang="en-US" altLang="zh-CN" sz="2000" dirty="0"/>
          </a:p>
        </p:txBody>
      </p:sp>
      <p:pic>
        <p:nvPicPr>
          <p:cNvPr id="2" name="图片 1">
            <a:extLst>
              <a:ext uri="{FF2B5EF4-FFF2-40B4-BE49-F238E27FC236}">
                <a16:creationId xmlns:a16="http://schemas.microsoft.com/office/drawing/2014/main" id="{2FB93E9F-8076-1279-A362-EE0993F22C82}"/>
              </a:ext>
            </a:extLst>
          </p:cNvPr>
          <p:cNvPicPr>
            <a:picLocks noChangeAspect="1"/>
          </p:cNvPicPr>
          <p:nvPr/>
        </p:nvPicPr>
        <p:blipFill>
          <a:blip r:embed="rId3"/>
          <a:stretch>
            <a:fillRect/>
          </a:stretch>
        </p:blipFill>
        <p:spPr>
          <a:xfrm>
            <a:off x="1036100" y="1934172"/>
            <a:ext cx="10119799" cy="4733053"/>
          </a:xfrm>
          <a:prstGeom prst="rect">
            <a:avLst/>
          </a:prstGeom>
        </p:spPr>
      </p:pic>
    </p:spTree>
    <p:extLst>
      <p:ext uri="{BB962C8B-B14F-4D97-AF65-F5344CB8AC3E}">
        <p14:creationId xmlns:p14="http://schemas.microsoft.com/office/powerpoint/2010/main" val="2681825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sp>
        <p:nvSpPr>
          <p:cNvPr id="4" name="文本框 3">
            <a:extLst>
              <a:ext uri="{FF2B5EF4-FFF2-40B4-BE49-F238E27FC236}">
                <a16:creationId xmlns:a16="http://schemas.microsoft.com/office/drawing/2014/main" id="{70995C25-1AFF-9104-5F1F-C6DAF5958905}"/>
              </a:ext>
            </a:extLst>
          </p:cNvPr>
          <p:cNvSpPr txBox="1"/>
          <p:nvPr/>
        </p:nvSpPr>
        <p:spPr>
          <a:xfrm>
            <a:off x="515999" y="866478"/>
            <a:ext cx="11288074" cy="961225"/>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sz="2000" dirty="0"/>
              <a:t>思考与启发</a:t>
            </a:r>
            <a:endParaRPr kumimoji="1" lang="en-US" altLang="zh-CN" sz="2000" dirty="0"/>
          </a:p>
          <a:p>
            <a:pPr marL="800100" lvl="1" indent="-342900">
              <a:lnSpc>
                <a:spcPct val="150000"/>
              </a:lnSpc>
              <a:buFont typeface="Wingdings" pitchFamily="2" charset="2"/>
              <a:buChar char="Ø"/>
            </a:pPr>
            <a:r>
              <a:rPr kumimoji="1" lang="zh-CN" altLang="en-US" sz="2000" b="1" dirty="0"/>
              <a:t>恶意安全多方计算协议</a:t>
            </a:r>
            <a:r>
              <a:rPr kumimoji="1" lang="zh-CN" altLang="en-US" sz="2000" dirty="0"/>
              <a:t>：如何以半诚实的代价来实现恶意安全多方计算协议？</a:t>
            </a:r>
            <a:endParaRPr kumimoji="1" lang="en-US" altLang="zh-CN" sz="2000" dirty="0"/>
          </a:p>
        </p:txBody>
      </p:sp>
      <p:graphicFrame>
        <p:nvGraphicFramePr>
          <p:cNvPr id="5" name="表格 5">
            <a:extLst>
              <a:ext uri="{FF2B5EF4-FFF2-40B4-BE49-F238E27FC236}">
                <a16:creationId xmlns:a16="http://schemas.microsoft.com/office/drawing/2014/main" id="{3E2B52DD-26CE-D28D-65F8-23791DD0F69D}"/>
              </a:ext>
            </a:extLst>
          </p:cNvPr>
          <p:cNvGraphicFramePr>
            <a:graphicFrameLocks noGrp="1"/>
          </p:cNvGraphicFramePr>
          <p:nvPr>
            <p:extLst>
              <p:ext uri="{D42A27DB-BD31-4B8C-83A1-F6EECF244321}">
                <p14:modId xmlns:p14="http://schemas.microsoft.com/office/powerpoint/2010/main" val="4209974025"/>
              </p:ext>
            </p:extLst>
          </p:nvPr>
        </p:nvGraphicFramePr>
        <p:xfrm>
          <a:off x="515997" y="2001785"/>
          <a:ext cx="11288076" cy="3479800"/>
        </p:xfrm>
        <a:graphic>
          <a:graphicData uri="http://schemas.openxmlformats.org/drawingml/2006/table">
            <a:tbl>
              <a:tblPr firstRow="1" bandRow="1">
                <a:tableStyleId>{5C22544A-7EE6-4342-B048-85BDC9FD1C3A}</a:tableStyleId>
              </a:tblPr>
              <a:tblGrid>
                <a:gridCol w="1503577">
                  <a:extLst>
                    <a:ext uri="{9D8B030D-6E8A-4147-A177-3AD203B41FA5}">
                      <a16:colId xmlns:a16="http://schemas.microsoft.com/office/drawing/2014/main" val="2589937849"/>
                    </a:ext>
                  </a:extLst>
                </a:gridCol>
                <a:gridCol w="1670916">
                  <a:extLst>
                    <a:ext uri="{9D8B030D-6E8A-4147-A177-3AD203B41FA5}">
                      <a16:colId xmlns:a16="http://schemas.microsoft.com/office/drawing/2014/main" val="2221804194"/>
                    </a:ext>
                  </a:extLst>
                </a:gridCol>
                <a:gridCol w="5032491">
                  <a:extLst>
                    <a:ext uri="{9D8B030D-6E8A-4147-A177-3AD203B41FA5}">
                      <a16:colId xmlns:a16="http://schemas.microsoft.com/office/drawing/2014/main" val="406408646"/>
                    </a:ext>
                  </a:extLst>
                </a:gridCol>
                <a:gridCol w="3081092">
                  <a:extLst>
                    <a:ext uri="{9D8B030D-6E8A-4147-A177-3AD203B41FA5}">
                      <a16:colId xmlns:a16="http://schemas.microsoft.com/office/drawing/2014/main" val="1579507156"/>
                    </a:ext>
                  </a:extLst>
                </a:gridCol>
              </a:tblGrid>
              <a:tr h="370840">
                <a:tc>
                  <a:txBody>
                    <a:bodyPr/>
                    <a:lstStyle/>
                    <a:p>
                      <a:pPr algn="ctr"/>
                      <a:r>
                        <a:rPr lang="zh-CN" altLang="en-US" dirty="0"/>
                        <a:t>论文</a:t>
                      </a:r>
                    </a:p>
                  </a:txBody>
                  <a:tcPr/>
                </a:tc>
                <a:tc>
                  <a:txBody>
                    <a:bodyPr/>
                    <a:lstStyle/>
                    <a:p>
                      <a:pPr algn="ctr"/>
                      <a:r>
                        <a:rPr lang="zh-CN" altLang="en-US" dirty="0"/>
                        <a:t>会议</a:t>
                      </a:r>
                    </a:p>
                  </a:txBody>
                  <a:tcPr/>
                </a:tc>
                <a:tc>
                  <a:txBody>
                    <a:bodyPr/>
                    <a:lstStyle/>
                    <a:p>
                      <a:pPr algn="ctr"/>
                      <a:r>
                        <a:rPr lang="zh-CN" altLang="en-US" dirty="0"/>
                        <a:t>主要内容</a:t>
                      </a:r>
                    </a:p>
                  </a:txBody>
                  <a:tcPr/>
                </a:tc>
                <a:tc>
                  <a:txBody>
                    <a:bodyPr/>
                    <a:lstStyle/>
                    <a:p>
                      <a:pPr algn="ctr"/>
                      <a:r>
                        <a:rPr lang="zh-CN" altLang="en-US" dirty="0"/>
                        <a:t>主要技术</a:t>
                      </a:r>
                    </a:p>
                  </a:txBody>
                  <a:tcPr/>
                </a:tc>
                <a:extLst>
                  <a:ext uri="{0D108BD9-81ED-4DB2-BD59-A6C34878D82A}">
                    <a16:rowId xmlns:a16="http://schemas.microsoft.com/office/drawing/2014/main" val="3178110789"/>
                  </a:ext>
                </a:extLst>
              </a:tr>
              <a:tr h="370840">
                <a:tc>
                  <a:txBody>
                    <a:bodyPr/>
                    <a:lstStyle/>
                    <a:p>
                      <a:pPr algn="ctr"/>
                      <a:r>
                        <a:rPr kumimoji="1" lang="en-US" altLang="zh-CN" b="0" dirty="0"/>
                        <a:t>Muse</a:t>
                      </a:r>
                      <a:r>
                        <a:rPr kumimoji="1" lang="en-US" altLang="zh-CN" b="0" baseline="30000" dirty="0"/>
                        <a:t>[2]</a:t>
                      </a:r>
                      <a:endParaRPr lang="zh-CN" altLang="en-US" b="0" baseline="30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b="0" dirty="0"/>
                        <a:t>USENIX 2021</a:t>
                      </a:r>
                    </a:p>
                  </a:txBody>
                  <a:tcPr anchor="ctr"/>
                </a:tc>
                <a:tc>
                  <a:txBody>
                    <a:bodyPr/>
                    <a:lstStyle/>
                    <a:p>
                      <a:pPr algn="ctr"/>
                      <a:r>
                        <a:rPr kumimoji="1" lang="en-US" altLang="zh-CN" dirty="0"/>
                        <a:t>Secure Inference Resilient to Malicious Clients</a:t>
                      </a:r>
                    </a:p>
                    <a:p>
                      <a:pPr algn="ctr"/>
                      <a:r>
                        <a:rPr kumimoji="1" lang="en-US" altLang="zh-CN" dirty="0"/>
                        <a:t>( </a:t>
                      </a:r>
                      <a:r>
                        <a:rPr kumimoji="1" lang="en-US" altLang="zh-CN" b="1" dirty="0"/>
                        <a:t>First Work </a:t>
                      </a:r>
                      <a:r>
                        <a:rPr kumimoji="1" lang="en-US" altLang="zh-CN" dirty="0"/>
                        <a:t>)</a:t>
                      </a:r>
                      <a:endParaRPr lang="zh-CN" altLang="en-US" dirty="0"/>
                    </a:p>
                  </a:txBody>
                  <a:tcPr anchor="ctr"/>
                </a:tc>
                <a:tc>
                  <a:txBody>
                    <a:bodyPr/>
                    <a:lstStyle/>
                    <a:p>
                      <a:pPr algn="ctr"/>
                      <a:r>
                        <a:rPr lang="en" altLang="zh-CN" dirty="0"/>
                        <a:t>Message Authentication Code (MAC)</a:t>
                      </a:r>
                      <a:endParaRPr lang="zh-CN" altLang="en-US" dirty="0"/>
                    </a:p>
                  </a:txBody>
                  <a:tcPr anchor="ctr"/>
                </a:tc>
                <a:extLst>
                  <a:ext uri="{0D108BD9-81ED-4DB2-BD59-A6C34878D82A}">
                    <a16:rowId xmlns:a16="http://schemas.microsoft.com/office/drawing/2014/main" val="1735744071"/>
                  </a:ext>
                </a:extLst>
              </a:tr>
              <a:tr h="370840">
                <a:tc>
                  <a:txBody>
                    <a:bodyPr/>
                    <a:lstStyle/>
                    <a:p>
                      <a:pPr algn="ctr"/>
                      <a:r>
                        <a:rPr kumimoji="1" lang="en-US" altLang="zh-CN" b="0" dirty="0"/>
                        <a:t>SIMC</a:t>
                      </a:r>
                      <a:r>
                        <a:rPr kumimoji="1" lang="en-US" altLang="zh-CN" b="0" baseline="30000" dirty="0"/>
                        <a:t>[3]</a:t>
                      </a:r>
                      <a:endParaRPr lang="zh-CN" altLang="en-US"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b="0" dirty="0"/>
                        <a:t>USENIX 2022</a:t>
                      </a:r>
                    </a:p>
                  </a:txBody>
                  <a:tcPr anchor="ctr"/>
                </a:tc>
                <a:tc>
                  <a:txBody>
                    <a:bodyPr/>
                    <a:lstStyle/>
                    <a:p>
                      <a:pPr algn="ctr"/>
                      <a:r>
                        <a:rPr kumimoji="1" lang="en-US" altLang="zh-CN" dirty="0"/>
                        <a:t>ML Inference Secure Against Malicious Clients at </a:t>
                      </a:r>
                      <a:r>
                        <a:rPr kumimoji="1" lang="en-US" altLang="zh-CN" b="1" dirty="0"/>
                        <a:t>Semi-Honest Cost</a:t>
                      </a:r>
                      <a:endParaRPr lang="zh-CN" altLang="en-US" b="1" dirty="0"/>
                    </a:p>
                  </a:txBody>
                  <a:tcPr anchor="ctr"/>
                </a:tc>
                <a:tc>
                  <a:txBody>
                    <a:bodyPr/>
                    <a:lstStyle/>
                    <a:p>
                      <a:pPr algn="ctr"/>
                      <a:r>
                        <a:rPr lang="en" altLang="zh-CN" dirty="0"/>
                        <a:t>MAC+ Homomorphic Encryption (HE)</a:t>
                      </a:r>
                      <a:endParaRPr lang="zh-CN" altLang="en-US" dirty="0"/>
                    </a:p>
                  </a:txBody>
                  <a:tcPr anchor="ctr"/>
                </a:tc>
                <a:extLst>
                  <a:ext uri="{0D108BD9-81ED-4DB2-BD59-A6C34878D82A}">
                    <a16:rowId xmlns:a16="http://schemas.microsoft.com/office/drawing/2014/main" val="311017119"/>
                  </a:ext>
                </a:extLst>
              </a:tr>
              <a:tr h="370840">
                <a:tc>
                  <a:txBody>
                    <a:bodyPr/>
                    <a:lstStyle/>
                    <a:p>
                      <a:pPr algn="ctr"/>
                      <a:r>
                        <a:rPr lang="en-US" altLang="zh-CN" b="0" dirty="0"/>
                        <a:t>SIMC2.0</a:t>
                      </a:r>
                      <a:r>
                        <a:rPr lang="en-US" altLang="zh-CN" b="0" baseline="30000" dirty="0"/>
                        <a:t>[4]</a:t>
                      </a:r>
                      <a:endParaRPr lang="zh-CN" altLang="en-US" b="0" baseline="30000" dirty="0"/>
                    </a:p>
                  </a:txBody>
                  <a:tcPr anchor="ctr"/>
                </a:tc>
                <a:tc>
                  <a:txBody>
                    <a:bodyPr/>
                    <a:lstStyle/>
                    <a:p>
                      <a:pPr algn="ctr"/>
                      <a:r>
                        <a:rPr lang="en" altLang="zh-CN" sz="1800" dirty="0" err="1">
                          <a:solidFill>
                            <a:srgbClr val="222222"/>
                          </a:solidFill>
                          <a:latin typeface="Arial" panose="020B0604020202020204" pitchFamily="34" charset="0"/>
                        </a:rPr>
                        <a:t>arXiv</a:t>
                      </a:r>
                      <a:r>
                        <a:rPr lang="en" altLang="zh-CN" sz="1800" dirty="0">
                          <a:solidFill>
                            <a:srgbClr val="222222"/>
                          </a:solidFill>
                          <a:latin typeface="Arial" panose="020B0604020202020204" pitchFamily="34" charset="0"/>
                        </a:rPr>
                        <a:t> preprint 2022</a:t>
                      </a:r>
                      <a:endParaRPr lang="zh-CN" altLang="en-US" b="0" dirty="0"/>
                    </a:p>
                  </a:txBody>
                  <a:tcPr anchor="ctr"/>
                </a:tc>
                <a:tc>
                  <a:txBody>
                    <a:bodyPr/>
                    <a:lstStyle/>
                    <a:p>
                      <a:pPr algn="ctr"/>
                      <a:r>
                        <a:rPr lang="en" altLang="zh-CN" dirty="0"/>
                        <a:t>Secure ML inference against a malicious client and a </a:t>
                      </a:r>
                      <a:r>
                        <a:rPr kumimoji="1" lang="en-US" altLang="zh-CN" dirty="0"/>
                        <a:t>semi-honest</a:t>
                      </a:r>
                      <a:r>
                        <a:rPr lang="en" altLang="zh-CN" dirty="0"/>
                        <a:t> server</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t>MAC + HE</a:t>
                      </a:r>
                      <a:endParaRPr lang="zh-CN" altLang="en-US" dirty="0"/>
                    </a:p>
                  </a:txBody>
                  <a:tcPr anchor="ctr"/>
                </a:tc>
                <a:extLst>
                  <a:ext uri="{0D108BD9-81ED-4DB2-BD59-A6C34878D82A}">
                    <a16:rowId xmlns:a16="http://schemas.microsoft.com/office/drawing/2014/main" val="4060653257"/>
                  </a:ext>
                </a:extLst>
              </a:tr>
              <a:tr h="370840">
                <a:tc>
                  <a:txBody>
                    <a:bodyPr/>
                    <a:lstStyle/>
                    <a:p>
                      <a:pPr algn="ctr"/>
                      <a:r>
                        <a:rPr kumimoji="1" lang="en-US" altLang="zh-CN" b="0" dirty="0"/>
                        <a:t>Fusion</a:t>
                      </a:r>
                      <a:r>
                        <a:rPr kumimoji="1" lang="en-US" altLang="zh-CN" b="0" baseline="30000" dirty="0"/>
                        <a:t>[1]</a:t>
                      </a:r>
                      <a:endParaRPr lang="zh-CN" altLang="en-US" b="0" dirty="0"/>
                    </a:p>
                  </a:txBody>
                  <a:tcPr anchor="ctr"/>
                </a:tc>
                <a:tc>
                  <a:txBody>
                    <a:bodyPr/>
                    <a:lstStyle/>
                    <a:p>
                      <a:pPr algn="ctr"/>
                      <a:r>
                        <a:rPr kumimoji="1" lang="en-US" altLang="zh-CN" b="0" dirty="0"/>
                        <a:t>NDSS 2023</a:t>
                      </a:r>
                      <a:endParaRPr lang="zh-CN" altLang="en-US" b="0" dirty="0"/>
                    </a:p>
                  </a:txBody>
                  <a:tcPr anchor="ctr"/>
                </a:tc>
                <a:tc>
                  <a:txBody>
                    <a:bodyPr/>
                    <a:lstStyle/>
                    <a:p>
                      <a:pPr algn="ctr"/>
                      <a:r>
                        <a:rPr kumimoji="1" lang="en-US" altLang="zh-CN" dirty="0"/>
                        <a:t>Efficient and Secure Inference Resilient to Malicious Server and semi-honest Clients</a:t>
                      </a:r>
                    </a:p>
                    <a:p>
                      <a:pPr algn="ctr"/>
                      <a:r>
                        <a:rPr kumimoji="1" lang="en-US" altLang="zh-CN" dirty="0"/>
                        <a:t>( </a:t>
                      </a:r>
                      <a:r>
                        <a:rPr kumimoji="1" lang="en-US" altLang="zh-CN" b="1" dirty="0"/>
                        <a:t>MPC Compile </a:t>
                      </a:r>
                      <a:r>
                        <a:rPr kumimoji="1" lang="en-US" altLang="zh-CN" dirty="0"/>
                        <a:t>)</a:t>
                      </a:r>
                      <a:endParaRPr lang="zh-CN" altLang="en-US" dirty="0"/>
                    </a:p>
                  </a:txBody>
                  <a:tcPr anchor="ctr"/>
                </a:tc>
                <a:tc>
                  <a:txBody>
                    <a:bodyPr/>
                    <a:lstStyle/>
                    <a:p>
                      <a:pPr algn="ctr"/>
                      <a:r>
                        <a:rPr lang="en-US" altLang="zh-CN" dirty="0"/>
                        <a:t>Mix-and-Check</a:t>
                      </a:r>
                    </a:p>
                    <a:p>
                      <a:pPr algn="ctr"/>
                      <a:r>
                        <a:rPr lang="en-US" altLang="zh-CN" dirty="0"/>
                        <a:t>(Cut-and-Choose)</a:t>
                      </a:r>
                      <a:endParaRPr lang="zh-CN" altLang="en-US" dirty="0"/>
                    </a:p>
                  </a:txBody>
                  <a:tcPr anchor="ctr"/>
                </a:tc>
                <a:extLst>
                  <a:ext uri="{0D108BD9-81ED-4DB2-BD59-A6C34878D82A}">
                    <a16:rowId xmlns:a16="http://schemas.microsoft.com/office/drawing/2014/main" val="819595188"/>
                  </a:ext>
                </a:extLst>
              </a:tr>
            </a:tbl>
          </a:graphicData>
        </a:graphic>
      </p:graphicFrame>
      <p:sp>
        <p:nvSpPr>
          <p:cNvPr id="8" name="文本框 7">
            <a:extLst>
              <a:ext uri="{FF2B5EF4-FFF2-40B4-BE49-F238E27FC236}">
                <a16:creationId xmlns:a16="http://schemas.microsoft.com/office/drawing/2014/main" id="{5A8AF1AA-D87A-1057-A6C7-A246B141551B}"/>
              </a:ext>
            </a:extLst>
          </p:cNvPr>
          <p:cNvSpPr txBox="1"/>
          <p:nvPr/>
        </p:nvSpPr>
        <p:spPr>
          <a:xfrm>
            <a:off x="516001" y="5842337"/>
            <a:ext cx="11288072" cy="1015663"/>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[1] Dong C, Weng J, Tong Y, et al.</a:t>
            </a:r>
            <a:r>
              <a:rPr lang="zh-CN" altLang="en-US" sz="1200" b="0" i="0" dirty="0">
                <a:solidFill>
                  <a:srgbClr val="222222"/>
                </a:solidFill>
                <a:effectLst/>
                <a:latin typeface="Arial" panose="020B0604020202020204" pitchFamily="34" charset="0"/>
              </a:rPr>
              <a:t> </a:t>
            </a:r>
            <a:r>
              <a:rPr lang="en" altLang="zh-CN" sz="1200" b="0" i="0" dirty="0">
                <a:solidFill>
                  <a:srgbClr val="222222"/>
                </a:solidFill>
                <a:effectLst/>
                <a:latin typeface="Arial" panose="020B0604020202020204" pitchFamily="34" charset="0"/>
              </a:rPr>
              <a:t>Fusion: Efficient and Secure Inference Resilient to Malicious Servers. NDSS 2023.</a:t>
            </a:r>
          </a:p>
          <a:p>
            <a:r>
              <a:rPr lang="en" altLang="zh-CN" sz="1200" dirty="0">
                <a:solidFill>
                  <a:srgbClr val="222222"/>
                </a:solidFill>
                <a:latin typeface="Arial" panose="020B0604020202020204" pitchFamily="34" charset="0"/>
              </a:rPr>
              <a:t>[2] </a:t>
            </a:r>
            <a:r>
              <a:rPr lang="en" altLang="zh-CN" sz="1200" dirty="0" err="1">
                <a:solidFill>
                  <a:srgbClr val="222222"/>
                </a:solidFill>
                <a:latin typeface="Arial" panose="020B0604020202020204" pitchFamily="34" charset="0"/>
              </a:rPr>
              <a:t>Lehmkuhl</a:t>
            </a:r>
            <a:r>
              <a:rPr lang="en" altLang="zh-CN" sz="1200" dirty="0">
                <a:solidFill>
                  <a:srgbClr val="222222"/>
                </a:solidFill>
                <a:latin typeface="Arial" panose="020B0604020202020204" pitchFamily="34" charset="0"/>
              </a:rPr>
              <a:t> R, Mishra P, Srinivasan A, et al. Muse: Secure Inference Resilient to Malicious Clients[C]//USENIX Security Symposium. 2021: 2201-2218.</a:t>
            </a:r>
          </a:p>
          <a:p>
            <a:r>
              <a:rPr lang="en" altLang="zh-CN" sz="1200" b="0" i="0" dirty="0">
                <a:solidFill>
                  <a:srgbClr val="222222"/>
                </a:solidFill>
                <a:effectLst/>
                <a:latin typeface="Arial" panose="020B0604020202020204" pitchFamily="34" charset="0"/>
              </a:rPr>
              <a:t>[3] Chandran N, Gupta D, </a:t>
            </a:r>
            <a:r>
              <a:rPr lang="en" altLang="zh-CN" sz="1200" b="0" i="0" dirty="0" err="1">
                <a:solidFill>
                  <a:srgbClr val="222222"/>
                </a:solidFill>
                <a:effectLst/>
                <a:latin typeface="Arial" panose="020B0604020202020204" pitchFamily="34" charset="0"/>
              </a:rPr>
              <a:t>Obbattu</a:t>
            </a:r>
            <a:r>
              <a:rPr lang="en" altLang="zh-CN" sz="1200" b="0" i="0" dirty="0">
                <a:solidFill>
                  <a:srgbClr val="222222"/>
                </a:solidFill>
                <a:effectLst/>
                <a:latin typeface="Arial" panose="020B0604020202020204" pitchFamily="34" charset="0"/>
              </a:rPr>
              <a:t> S L B, et al. {SIMC}:{ML} Inference Secure Against Malicious Clients at {Semi-Honest} Cost[C]//31st USENIX Security Symposium (USENIX Security 22). 2022: 1361-1378.</a:t>
            </a:r>
          </a:p>
          <a:p>
            <a:r>
              <a:rPr lang="en" altLang="zh-CN" sz="1200" dirty="0">
                <a:solidFill>
                  <a:srgbClr val="222222"/>
                </a:solidFill>
                <a:latin typeface="Arial" panose="020B0604020202020204" pitchFamily="34" charset="0"/>
              </a:rPr>
              <a:t>[4] Xu G, Han X, Zhang T, et al. </a:t>
            </a:r>
            <a:r>
              <a:rPr lang="en" altLang="zh-CN" sz="1200" dirty="0" err="1">
                <a:solidFill>
                  <a:srgbClr val="222222"/>
                </a:solidFill>
                <a:latin typeface="Arial" panose="020B0604020202020204" pitchFamily="34" charset="0"/>
              </a:rPr>
              <a:t>Simc</a:t>
            </a:r>
            <a:r>
              <a:rPr lang="en" altLang="zh-CN" sz="1200" dirty="0">
                <a:solidFill>
                  <a:srgbClr val="222222"/>
                </a:solidFill>
                <a:latin typeface="Arial" panose="020B0604020202020204" pitchFamily="34" charset="0"/>
              </a:rPr>
              <a:t> 2.0: Improved secure ml inference against malicious clients[J]. </a:t>
            </a:r>
            <a:r>
              <a:rPr lang="en" altLang="zh-CN" sz="1200" dirty="0" err="1">
                <a:solidFill>
                  <a:srgbClr val="222222"/>
                </a:solidFill>
                <a:latin typeface="Arial" panose="020B0604020202020204" pitchFamily="34" charset="0"/>
              </a:rPr>
              <a:t>arXiv</a:t>
            </a:r>
            <a:r>
              <a:rPr lang="en" altLang="zh-CN" sz="1200" dirty="0">
                <a:solidFill>
                  <a:srgbClr val="222222"/>
                </a:solidFill>
                <a:latin typeface="Arial" panose="020B0604020202020204" pitchFamily="34" charset="0"/>
              </a:rPr>
              <a:t> preprint arXiv:2207.04637, 2022.</a:t>
            </a:r>
            <a:endParaRPr lang="en" altLang="zh-CN" sz="12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587419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0532" y="2390688"/>
            <a:ext cx="6429965" cy="1436355"/>
          </a:xfrm>
          <a:prstGeom prst="rect">
            <a:avLst/>
          </a:prstGeom>
        </p:spPr>
        <p:txBody>
          <a:bodyPr wrap="none">
            <a:spAutoFit/>
          </a:bodyPr>
          <a:lstStyle/>
          <a:p>
            <a:pPr algn="ctr">
              <a:lnSpc>
                <a:spcPct val="150000"/>
              </a:lnSpc>
            </a:pPr>
            <a:r>
              <a:rPr lang="zh-CN" altLang="en-US" sz="6600" b="1" dirty="0"/>
              <a:t>谢  谢  大  家  ！</a:t>
            </a:r>
            <a:endParaRPr lang="en-US" altLang="zh-CN" sz="6600" b="1" dirty="0"/>
          </a:p>
        </p:txBody>
      </p:sp>
    </p:spTree>
    <p:extLst>
      <p:ext uri="{BB962C8B-B14F-4D97-AF65-F5344CB8AC3E}">
        <p14:creationId xmlns:p14="http://schemas.microsoft.com/office/powerpoint/2010/main" val="1285524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C3835928-FE7A-CD67-F56C-80245485E2EF}"/>
              </a:ext>
            </a:extLst>
          </p:cNvPr>
          <p:cNvPicPr>
            <a:picLocks noChangeAspect="1"/>
          </p:cNvPicPr>
          <p:nvPr/>
        </p:nvPicPr>
        <p:blipFill>
          <a:blip r:embed="rId3"/>
          <a:stretch>
            <a:fillRect/>
          </a:stretch>
        </p:blipFill>
        <p:spPr>
          <a:xfrm>
            <a:off x="2400" y="1039097"/>
            <a:ext cx="12189600" cy="5818903"/>
          </a:xfrm>
          <a:prstGeom prst="rect">
            <a:avLst/>
          </a:prstGeom>
        </p:spPr>
      </p:pic>
    </p:spTree>
    <p:extLst>
      <p:ext uri="{BB962C8B-B14F-4D97-AF65-F5344CB8AC3E}">
        <p14:creationId xmlns:p14="http://schemas.microsoft.com/office/powerpoint/2010/main" val="164872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1026" name="Picture 2">
            <a:extLst>
              <a:ext uri="{FF2B5EF4-FFF2-40B4-BE49-F238E27FC236}">
                <a16:creationId xmlns:a16="http://schemas.microsoft.com/office/drawing/2014/main" id="{6FCA340B-B8FC-1589-9B04-E37564EFB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452" y="4052002"/>
            <a:ext cx="4931548" cy="252899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9CBA423-6E53-C558-8FEF-AAA7F5EAEE40}"/>
              </a:ext>
            </a:extLst>
          </p:cNvPr>
          <p:cNvSpPr txBox="1"/>
          <p:nvPr/>
        </p:nvSpPr>
        <p:spPr>
          <a:xfrm>
            <a:off x="515999" y="866478"/>
            <a:ext cx="11288074" cy="2346220"/>
          </a:xfrm>
          <a:prstGeom prst="rect">
            <a:avLst/>
          </a:prstGeom>
          <a:noFill/>
        </p:spPr>
        <p:txBody>
          <a:bodyPr wrap="square">
            <a:spAutoFit/>
          </a:bodyPr>
          <a:lstStyle/>
          <a:p>
            <a:pPr marL="342900" indent="-342900">
              <a:lnSpc>
                <a:spcPct val="150000"/>
              </a:lnSpc>
              <a:buFont typeface="Wingdings" pitchFamily="2" charset="2"/>
              <a:buChar char="Ø"/>
            </a:pPr>
            <a:r>
              <a:rPr kumimoji="1" lang="zh-CN" altLang="en-US" sz="2000" dirty="0"/>
              <a:t>协议要求以及挑战：</a:t>
            </a:r>
            <a:endParaRPr kumimoji="1" lang="en-US" altLang="zh-CN" sz="2000" dirty="0"/>
          </a:p>
          <a:p>
            <a:pPr marL="742950" lvl="1" indent="-285750">
              <a:lnSpc>
                <a:spcPct val="150000"/>
              </a:lnSpc>
              <a:buFont typeface="Wingdings" pitchFamily="2" charset="2"/>
              <a:buChar char="Ø"/>
            </a:pPr>
            <a:r>
              <a:rPr kumimoji="1" lang="zh-CN" altLang="en-US" sz="2000" b="1" dirty="0"/>
              <a:t>安全性要求</a:t>
            </a:r>
            <a:r>
              <a:rPr kumimoji="1" lang="zh-CN" altLang="en-US" sz="2000" dirty="0"/>
              <a:t>：抵御半诚实用户和恶意服务器</a:t>
            </a:r>
            <a:endParaRPr kumimoji="1" lang="en-US" altLang="zh-CN" sz="2000" dirty="0"/>
          </a:p>
          <a:p>
            <a:pPr marL="1200150" lvl="2" indent="-285750">
              <a:lnSpc>
                <a:spcPct val="150000"/>
              </a:lnSpc>
              <a:buFont typeface="Wingdings" pitchFamily="2" charset="2"/>
              <a:buChar char="Ø"/>
            </a:pPr>
            <a:r>
              <a:rPr kumimoji="1" lang="zh-CN" altLang="en-US" sz="2000" b="1" dirty="0"/>
              <a:t>隐私性</a:t>
            </a:r>
            <a:r>
              <a:rPr kumimoji="1" lang="zh-CN" altLang="en-US" sz="2000" dirty="0"/>
              <a:t>（用户数据和服务器模型保持隐私）</a:t>
            </a:r>
            <a:endParaRPr kumimoji="1" lang="en-US" altLang="zh-CN" sz="2000" dirty="0"/>
          </a:p>
          <a:p>
            <a:pPr marL="1200150" lvl="2" indent="-285750">
              <a:lnSpc>
                <a:spcPct val="150000"/>
              </a:lnSpc>
              <a:buFont typeface="Wingdings" pitchFamily="2" charset="2"/>
              <a:buChar char="Ø"/>
            </a:pPr>
            <a:r>
              <a:rPr kumimoji="1" lang="zh-CN" altLang="en-US" sz="2000" b="1" dirty="0"/>
              <a:t>正确性</a:t>
            </a:r>
            <a:r>
              <a:rPr kumimoji="1" lang="zh-CN" altLang="en-US" sz="2000" dirty="0"/>
              <a:t>（推理结果需要保证正确）</a:t>
            </a:r>
            <a:endParaRPr kumimoji="1" lang="en-US" altLang="zh-CN" sz="2000" dirty="0"/>
          </a:p>
          <a:p>
            <a:pPr marL="742950" lvl="1" indent="-285750">
              <a:lnSpc>
                <a:spcPct val="150000"/>
              </a:lnSpc>
              <a:buFont typeface="Wingdings" pitchFamily="2" charset="2"/>
              <a:buChar char="Ø"/>
            </a:pPr>
            <a:r>
              <a:rPr kumimoji="1" lang="zh-CN" altLang="en-US" sz="2000" b="1" dirty="0"/>
              <a:t>模型准确率要求：</a:t>
            </a:r>
            <a:r>
              <a:rPr kumimoji="1" lang="zh-CN" altLang="en-US" sz="2000" dirty="0"/>
              <a:t>要求模型准确率是所约定的准确率</a:t>
            </a:r>
          </a:p>
        </p:txBody>
      </p:sp>
    </p:spTree>
    <p:extLst>
      <p:ext uri="{BB962C8B-B14F-4D97-AF65-F5344CB8AC3E}">
        <p14:creationId xmlns:p14="http://schemas.microsoft.com/office/powerpoint/2010/main" val="2971853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106730FF-D2C4-0A50-4088-7B29646FDAA3}"/>
              </a:ext>
            </a:extLst>
          </p:cNvPr>
          <p:cNvPicPr>
            <a:picLocks noChangeAspect="1"/>
          </p:cNvPicPr>
          <p:nvPr/>
        </p:nvPicPr>
        <p:blipFill>
          <a:blip r:embed="rId3"/>
          <a:stretch>
            <a:fillRect/>
          </a:stretch>
        </p:blipFill>
        <p:spPr>
          <a:xfrm>
            <a:off x="2400" y="1133492"/>
            <a:ext cx="12189600" cy="5724508"/>
          </a:xfrm>
          <a:prstGeom prst="rect">
            <a:avLst/>
          </a:prstGeom>
        </p:spPr>
      </p:pic>
    </p:spTree>
    <p:extLst>
      <p:ext uri="{BB962C8B-B14F-4D97-AF65-F5344CB8AC3E}">
        <p14:creationId xmlns:p14="http://schemas.microsoft.com/office/powerpoint/2010/main" val="4115890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AEB1C803-766A-A493-3671-3FF7BE04A401}"/>
              </a:ext>
            </a:extLst>
          </p:cNvPr>
          <p:cNvPicPr>
            <a:picLocks noChangeAspect="1"/>
          </p:cNvPicPr>
          <p:nvPr/>
        </p:nvPicPr>
        <p:blipFill>
          <a:blip r:embed="rId3"/>
          <a:stretch>
            <a:fillRect/>
          </a:stretch>
        </p:blipFill>
        <p:spPr>
          <a:xfrm>
            <a:off x="2400" y="938771"/>
            <a:ext cx="12189600" cy="5919229"/>
          </a:xfrm>
          <a:prstGeom prst="rect">
            <a:avLst/>
          </a:prstGeom>
        </p:spPr>
      </p:pic>
    </p:spTree>
    <p:extLst>
      <p:ext uri="{BB962C8B-B14F-4D97-AF65-F5344CB8AC3E}">
        <p14:creationId xmlns:p14="http://schemas.microsoft.com/office/powerpoint/2010/main" val="1662204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80C8C3F5-F18D-C4E7-E3F0-56847AFBDC6C}"/>
              </a:ext>
            </a:extLst>
          </p:cNvPr>
          <p:cNvPicPr>
            <a:picLocks noChangeAspect="1"/>
          </p:cNvPicPr>
          <p:nvPr/>
        </p:nvPicPr>
        <p:blipFill>
          <a:blip r:embed="rId3"/>
          <a:stretch>
            <a:fillRect/>
          </a:stretch>
        </p:blipFill>
        <p:spPr>
          <a:xfrm>
            <a:off x="2400" y="977490"/>
            <a:ext cx="12189600" cy="5880510"/>
          </a:xfrm>
          <a:prstGeom prst="rect">
            <a:avLst/>
          </a:prstGeom>
        </p:spPr>
      </p:pic>
    </p:spTree>
    <p:extLst>
      <p:ext uri="{BB962C8B-B14F-4D97-AF65-F5344CB8AC3E}">
        <p14:creationId xmlns:p14="http://schemas.microsoft.com/office/powerpoint/2010/main" val="2805360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EB2322-0A98-7D76-228D-8B404C962F67}"/>
              </a:ext>
            </a:extLst>
          </p:cNvPr>
          <p:cNvSpPr txBox="1"/>
          <p:nvPr/>
        </p:nvSpPr>
        <p:spPr>
          <a:xfrm>
            <a:off x="923925" y="390525"/>
            <a:ext cx="10999101" cy="461665"/>
          </a:xfrm>
          <a:prstGeom prst="rect">
            <a:avLst/>
          </a:prstGeom>
          <a:noFill/>
        </p:spPr>
        <p:txBody>
          <a:bodyPr wrap="none" rtlCol="0">
            <a:spAutoFit/>
          </a:bodyPr>
          <a:lstStyle/>
          <a:p>
            <a:r>
              <a:rPr lang="en-US" altLang="zh-CN" sz="2400" b="1" dirty="0"/>
              <a:t>1.</a:t>
            </a:r>
            <a:r>
              <a:rPr lang="zh-CN" altLang="en-US" sz="2400" b="1" dirty="0"/>
              <a:t> </a:t>
            </a:r>
            <a:r>
              <a:rPr lang="en" altLang="zh-CN" sz="2400" b="1" dirty="0"/>
              <a:t>Fusion: Efficient and Secure Inference Resilient to Malicious Servers</a:t>
            </a:r>
          </a:p>
        </p:txBody>
      </p:sp>
      <p:pic>
        <p:nvPicPr>
          <p:cNvPr id="2" name="图片 1">
            <a:extLst>
              <a:ext uri="{FF2B5EF4-FFF2-40B4-BE49-F238E27FC236}">
                <a16:creationId xmlns:a16="http://schemas.microsoft.com/office/drawing/2014/main" id="{E32FB2D7-804B-C308-4E2E-C0E689E0900D}"/>
              </a:ext>
            </a:extLst>
          </p:cNvPr>
          <p:cNvPicPr>
            <a:picLocks noChangeAspect="1"/>
          </p:cNvPicPr>
          <p:nvPr/>
        </p:nvPicPr>
        <p:blipFill>
          <a:blip r:embed="rId3"/>
          <a:stretch>
            <a:fillRect/>
          </a:stretch>
        </p:blipFill>
        <p:spPr>
          <a:xfrm>
            <a:off x="0" y="1052479"/>
            <a:ext cx="12189600" cy="5805521"/>
          </a:xfrm>
          <a:prstGeom prst="rect">
            <a:avLst/>
          </a:prstGeom>
        </p:spPr>
      </p:pic>
    </p:spTree>
    <p:extLst>
      <p:ext uri="{BB962C8B-B14F-4D97-AF65-F5344CB8AC3E}">
        <p14:creationId xmlns:p14="http://schemas.microsoft.com/office/powerpoint/2010/main" val="39893094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PC介绍">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43642</TotalTime>
  <Words>2568</Words>
  <Application>Microsoft Macintosh PowerPoint</Application>
  <PresentationFormat>宽屏</PresentationFormat>
  <Paragraphs>234</Paragraphs>
  <Slides>36</Slides>
  <Notes>35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Microsoft YaHei</vt:lpstr>
      <vt:lpstr>Microsoft YaHei</vt:lpstr>
      <vt:lpstr>Arial</vt:lpstr>
      <vt:lpstr>Calibri</vt:lpstr>
      <vt:lpstr>Cambria Math</vt:lpstr>
      <vt:lpstr>Georgia</vt:lpstr>
      <vt:lpstr>Merriweather</vt:lpstr>
      <vt:lpstr>Open Sans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yangpeng</dc:creator>
  <cp:lastModifiedBy>Peng Yang</cp:lastModifiedBy>
  <cp:revision>1386</cp:revision>
  <dcterms:created xsi:type="dcterms:W3CDTF">2022-05-16T11:31:25Z</dcterms:created>
  <dcterms:modified xsi:type="dcterms:W3CDTF">2023-05-07T03:36:47Z</dcterms:modified>
</cp:coreProperties>
</file>